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handoutMasterIdLst>
    <p:handoutMasterId r:id="rId17"/>
  </p:handoutMasterIdLst>
  <p:sldIdLst>
    <p:sldId id="256" r:id="rId5"/>
    <p:sldId id="257" r:id="rId6"/>
    <p:sldId id="259" r:id="rId7"/>
    <p:sldId id="268" r:id="rId8"/>
    <p:sldId id="265" r:id="rId9"/>
    <p:sldId id="263" r:id="rId10"/>
    <p:sldId id="264" r:id="rId11"/>
    <p:sldId id="261" r:id="rId12"/>
    <p:sldId id="266" r:id="rId13"/>
    <p:sldId id="262" r:id="rId14"/>
    <p:sldId id="258" r:id="rId15"/>
    <p:sldId id="267" r:id="rId16"/>
  </p:sldIdLst>
  <p:sldSz cx="9144000" cy="6858000" type="screen4x3"/>
  <p:notesSz cx="6669088" cy="9926638"/>
  <p:defaultTextStyle>
    <a:defPPr>
      <a:defRPr lang="es-ES_trad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4D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4E08F2-B57C-4BC9-8B09-5E1D66EE9174}" v="11" dt="2021-08-27T09:23:28.738"/>
    <p1510:client id="{BD9FF462-3D9D-4EF3-8FE6-6B874E1B8A7E}" v="7" dt="2021-08-27T09:36:16.55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77"/>
    <p:restoredTop sz="94747"/>
  </p:normalViewPr>
  <p:slideViewPr>
    <p:cSldViewPr snapToGrid="0" snapToObjects="1">
      <p:cViewPr varScale="1">
        <p:scale>
          <a:sx n="89" d="100"/>
          <a:sy n="89" d="100"/>
        </p:scale>
        <p:origin x="133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men Natal Ramos" userId="S::carmen.natalramos@asturias365.onmicrosoft.com::39cb1626-bd21-435d-92d6-72372b3469f6" providerId="AD" clId="Web-{714E08F2-B57C-4BC9-8B09-5E1D66EE9174}"/>
    <pc:docChg chg="modSld">
      <pc:chgData name="Carmen Natal Ramos" userId="S::carmen.natalramos@asturias365.onmicrosoft.com::39cb1626-bd21-435d-92d6-72372b3469f6" providerId="AD" clId="Web-{714E08F2-B57C-4BC9-8B09-5E1D66EE9174}" dt="2021-08-27T09:23:25.144" v="9" actId="20577"/>
      <pc:docMkLst>
        <pc:docMk/>
      </pc:docMkLst>
      <pc:sldChg chg="modSp">
        <pc:chgData name="Carmen Natal Ramos" userId="S::carmen.natalramos@asturias365.onmicrosoft.com::39cb1626-bd21-435d-92d6-72372b3469f6" providerId="AD" clId="Web-{714E08F2-B57C-4BC9-8B09-5E1D66EE9174}" dt="2021-08-27T09:23:25.144" v="9" actId="20577"/>
        <pc:sldMkLst>
          <pc:docMk/>
          <pc:sldMk cId="1161275433" sldId="256"/>
        </pc:sldMkLst>
        <pc:spChg chg="mod">
          <ac:chgData name="Carmen Natal Ramos" userId="S::carmen.natalramos@asturias365.onmicrosoft.com::39cb1626-bd21-435d-92d6-72372b3469f6" providerId="AD" clId="Web-{714E08F2-B57C-4BC9-8B09-5E1D66EE9174}" dt="2021-08-27T09:23:25.144" v="9" actId="20577"/>
          <ac:spMkLst>
            <pc:docMk/>
            <pc:sldMk cId="1161275433" sldId="256"/>
            <ac:spMk id="6" creationId="{00000000-0000-0000-0000-000000000000}"/>
          </ac:spMkLst>
        </pc:spChg>
      </pc:sldChg>
    </pc:docChg>
  </pc:docChgLst>
  <pc:docChgLst>
    <pc:chgData name="Carmen Natal Ramos" userId="S::carmen.natalramos@asturias365.onmicrosoft.com::39cb1626-bd21-435d-92d6-72372b3469f6" providerId="AD" clId="Web-{BD9FF462-3D9D-4EF3-8FE6-6B874E1B8A7E}"/>
    <pc:docChg chg="modSld">
      <pc:chgData name="Carmen Natal Ramos" userId="S::carmen.natalramos@asturias365.onmicrosoft.com::39cb1626-bd21-435d-92d6-72372b3469f6" providerId="AD" clId="Web-{BD9FF462-3D9D-4EF3-8FE6-6B874E1B8A7E}" dt="2021-08-27T09:36:16.551" v="4" actId="14100"/>
      <pc:docMkLst>
        <pc:docMk/>
      </pc:docMkLst>
      <pc:sldChg chg="modSp">
        <pc:chgData name="Carmen Natal Ramos" userId="S::carmen.natalramos@asturias365.onmicrosoft.com::39cb1626-bd21-435d-92d6-72372b3469f6" providerId="AD" clId="Web-{BD9FF462-3D9D-4EF3-8FE6-6B874E1B8A7E}" dt="2021-08-27T09:36:16.551" v="4" actId="14100"/>
        <pc:sldMkLst>
          <pc:docMk/>
          <pc:sldMk cId="1162064376" sldId="259"/>
        </pc:sldMkLst>
        <pc:spChg chg="mod">
          <ac:chgData name="Carmen Natal Ramos" userId="S::carmen.natalramos@asturias365.onmicrosoft.com::39cb1626-bd21-435d-92d6-72372b3469f6" providerId="AD" clId="Web-{BD9FF462-3D9D-4EF3-8FE6-6B874E1B8A7E}" dt="2021-08-27T09:36:16.551" v="4" actId="14100"/>
          <ac:spMkLst>
            <pc:docMk/>
            <pc:sldMk cId="1162064376" sldId="259"/>
            <ac:spMk id="2" creationId="{50E3DB8C-BCE1-6D46-8753-BF40DD83C93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37CC3555-7543-4A0A-949F-FA3DD0B02637}" type="datetimeFigureOut">
              <a:rPr lang="es-ES" smtClean="0"/>
              <a:t>06/09/2021</a:t>
            </a:fld>
            <a:endParaRPr lang="es-ES"/>
          </a:p>
        </p:txBody>
      </p:sp>
      <p:sp>
        <p:nvSpPr>
          <p:cNvPr id="4" name="Marcador de pie de página 3"/>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145365D7-DF63-44DE-A36D-6A6EA2451C2E}" type="slidenum">
              <a:rPr lang="es-ES" smtClean="0"/>
              <a:t>‹Nº›</a:t>
            </a:fld>
            <a:endParaRPr lang="es-ES"/>
          </a:p>
        </p:txBody>
      </p:sp>
    </p:spTree>
    <p:extLst>
      <p:ext uri="{BB962C8B-B14F-4D97-AF65-F5344CB8AC3E}">
        <p14:creationId xmlns:p14="http://schemas.microsoft.com/office/powerpoint/2010/main" val="73570994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_tradnl"/>
              <a:t>Clic para editar título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a:t>Haga clic para modificar el estilo de subtítulo del patrón</a:t>
            </a:r>
            <a:endParaRPr lang="en-US" dirty="0"/>
          </a:p>
        </p:txBody>
      </p:sp>
      <p:sp>
        <p:nvSpPr>
          <p:cNvPr id="4" name="Date Placeholder 3"/>
          <p:cNvSpPr>
            <a:spLocks noGrp="1"/>
          </p:cNvSpPr>
          <p:nvPr>
            <p:ph type="dt" sz="half" idx="10"/>
          </p:nvPr>
        </p:nvSpPr>
        <p:spPr/>
        <p:txBody>
          <a:bodyPr/>
          <a:lstStyle/>
          <a:p>
            <a:fld id="{4BB9B256-67B9-9042-B682-62317A0E7B02}" type="datetimeFigureOut">
              <a:rPr lang="es-ES_tradnl" smtClean="0"/>
              <a:t>02/09/2021</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2E5DD207-D571-4F49-A47E-0627551C0967}" type="slidenum">
              <a:rPr lang="es-ES_tradnl" smtClean="0"/>
              <a:t>‹Nº›</a:t>
            </a:fld>
            <a:endParaRPr lang="es-ES_tradnl"/>
          </a:p>
        </p:txBody>
      </p:sp>
    </p:spTree>
    <p:extLst>
      <p:ext uri="{BB962C8B-B14F-4D97-AF65-F5344CB8AC3E}">
        <p14:creationId xmlns:p14="http://schemas.microsoft.com/office/powerpoint/2010/main" val="1845773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Vertical Text Placeholder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4BB9B256-67B9-9042-B682-62317A0E7B02}" type="datetimeFigureOut">
              <a:rPr lang="es-ES_tradnl" smtClean="0"/>
              <a:t>02/09/2021</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2E5DD207-D571-4F49-A47E-0627551C0967}" type="slidenum">
              <a:rPr lang="es-ES_tradnl" smtClean="0"/>
              <a:t>‹Nº›</a:t>
            </a:fld>
            <a:endParaRPr lang="es-ES_tradnl"/>
          </a:p>
        </p:txBody>
      </p:sp>
    </p:spTree>
    <p:extLst>
      <p:ext uri="{BB962C8B-B14F-4D97-AF65-F5344CB8AC3E}">
        <p14:creationId xmlns:p14="http://schemas.microsoft.com/office/powerpoint/2010/main" val="145127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_tradnl"/>
              <a:t>Clic para editar título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4BB9B256-67B9-9042-B682-62317A0E7B02}" type="datetimeFigureOut">
              <a:rPr lang="es-ES_tradnl" smtClean="0"/>
              <a:t>02/09/2021</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2E5DD207-D571-4F49-A47E-0627551C0967}" type="slidenum">
              <a:rPr lang="es-ES_tradnl" smtClean="0"/>
              <a:t>‹Nº›</a:t>
            </a:fld>
            <a:endParaRPr lang="es-ES_tradnl"/>
          </a:p>
        </p:txBody>
      </p:sp>
    </p:spTree>
    <p:extLst>
      <p:ext uri="{BB962C8B-B14F-4D97-AF65-F5344CB8AC3E}">
        <p14:creationId xmlns:p14="http://schemas.microsoft.com/office/powerpoint/2010/main" val="1766524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Content Placeholder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4BB9B256-67B9-9042-B682-62317A0E7B02}" type="datetimeFigureOut">
              <a:rPr lang="es-ES_tradnl" smtClean="0"/>
              <a:t>02/09/2021</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2E5DD207-D571-4F49-A47E-0627551C0967}" type="slidenum">
              <a:rPr lang="es-ES_tradnl" smtClean="0"/>
              <a:t>‹Nº›</a:t>
            </a:fld>
            <a:endParaRPr lang="es-ES_tradnl"/>
          </a:p>
        </p:txBody>
      </p:sp>
    </p:spTree>
    <p:extLst>
      <p:ext uri="{BB962C8B-B14F-4D97-AF65-F5344CB8AC3E}">
        <p14:creationId xmlns:p14="http://schemas.microsoft.com/office/powerpoint/2010/main" val="1520404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_tradnl"/>
              <a:t>Clic para editar título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el estilo de texto del patrón</a:t>
            </a:r>
          </a:p>
        </p:txBody>
      </p:sp>
      <p:sp>
        <p:nvSpPr>
          <p:cNvPr id="4" name="Date Placeholder 3"/>
          <p:cNvSpPr>
            <a:spLocks noGrp="1"/>
          </p:cNvSpPr>
          <p:nvPr>
            <p:ph type="dt" sz="half" idx="10"/>
          </p:nvPr>
        </p:nvSpPr>
        <p:spPr/>
        <p:txBody>
          <a:bodyPr/>
          <a:lstStyle/>
          <a:p>
            <a:fld id="{4BB9B256-67B9-9042-B682-62317A0E7B02}" type="datetimeFigureOut">
              <a:rPr lang="es-ES_tradnl" smtClean="0"/>
              <a:t>02/09/2021</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2E5DD207-D571-4F49-A47E-0627551C0967}" type="slidenum">
              <a:rPr lang="es-ES_tradnl" smtClean="0"/>
              <a:t>‹Nº›</a:t>
            </a:fld>
            <a:endParaRPr lang="es-ES_tradnl"/>
          </a:p>
        </p:txBody>
      </p:sp>
    </p:spTree>
    <p:extLst>
      <p:ext uri="{BB962C8B-B14F-4D97-AF65-F5344CB8AC3E}">
        <p14:creationId xmlns:p14="http://schemas.microsoft.com/office/powerpoint/2010/main" val="526818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Date Placeholder 4"/>
          <p:cNvSpPr>
            <a:spLocks noGrp="1"/>
          </p:cNvSpPr>
          <p:nvPr>
            <p:ph type="dt" sz="half" idx="10"/>
          </p:nvPr>
        </p:nvSpPr>
        <p:spPr/>
        <p:txBody>
          <a:bodyPr/>
          <a:lstStyle/>
          <a:p>
            <a:fld id="{4BB9B256-67B9-9042-B682-62317A0E7B02}" type="datetimeFigureOut">
              <a:rPr lang="es-ES_tradnl" smtClean="0"/>
              <a:t>02/09/2021</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2E5DD207-D571-4F49-A47E-0627551C0967}" type="slidenum">
              <a:rPr lang="es-ES_tradnl" smtClean="0"/>
              <a:t>‹Nº›</a:t>
            </a:fld>
            <a:endParaRPr lang="es-ES_tradnl"/>
          </a:p>
        </p:txBody>
      </p:sp>
    </p:spTree>
    <p:extLst>
      <p:ext uri="{BB962C8B-B14F-4D97-AF65-F5344CB8AC3E}">
        <p14:creationId xmlns:p14="http://schemas.microsoft.com/office/powerpoint/2010/main" val="160209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_tradnl"/>
              <a:t>Clic para editar título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7" name="Date Placeholder 6"/>
          <p:cNvSpPr>
            <a:spLocks noGrp="1"/>
          </p:cNvSpPr>
          <p:nvPr>
            <p:ph type="dt" sz="half" idx="10"/>
          </p:nvPr>
        </p:nvSpPr>
        <p:spPr/>
        <p:txBody>
          <a:bodyPr/>
          <a:lstStyle/>
          <a:p>
            <a:fld id="{4BB9B256-67B9-9042-B682-62317A0E7B02}" type="datetimeFigureOut">
              <a:rPr lang="es-ES_tradnl" smtClean="0"/>
              <a:t>02/09/2021</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2E5DD207-D571-4F49-A47E-0627551C0967}" type="slidenum">
              <a:rPr lang="es-ES_tradnl" smtClean="0"/>
              <a:t>‹Nº›</a:t>
            </a:fld>
            <a:endParaRPr lang="es-ES_tradnl"/>
          </a:p>
        </p:txBody>
      </p:sp>
    </p:spTree>
    <p:extLst>
      <p:ext uri="{BB962C8B-B14F-4D97-AF65-F5344CB8AC3E}">
        <p14:creationId xmlns:p14="http://schemas.microsoft.com/office/powerpoint/2010/main" val="1838476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Date Placeholder 2"/>
          <p:cNvSpPr>
            <a:spLocks noGrp="1"/>
          </p:cNvSpPr>
          <p:nvPr>
            <p:ph type="dt" sz="half" idx="10"/>
          </p:nvPr>
        </p:nvSpPr>
        <p:spPr/>
        <p:txBody>
          <a:bodyPr/>
          <a:lstStyle/>
          <a:p>
            <a:fld id="{4BB9B256-67B9-9042-B682-62317A0E7B02}" type="datetimeFigureOut">
              <a:rPr lang="es-ES_tradnl" smtClean="0"/>
              <a:t>02/09/2021</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2E5DD207-D571-4F49-A47E-0627551C0967}" type="slidenum">
              <a:rPr lang="es-ES_tradnl" smtClean="0"/>
              <a:t>‹Nº›</a:t>
            </a:fld>
            <a:endParaRPr lang="es-ES_tradnl"/>
          </a:p>
        </p:txBody>
      </p:sp>
    </p:spTree>
    <p:extLst>
      <p:ext uri="{BB962C8B-B14F-4D97-AF65-F5344CB8AC3E}">
        <p14:creationId xmlns:p14="http://schemas.microsoft.com/office/powerpoint/2010/main" val="1286293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B9B256-67B9-9042-B682-62317A0E7B02}" type="datetimeFigureOut">
              <a:rPr lang="es-ES_tradnl" smtClean="0"/>
              <a:t>02/09/2021</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2E5DD207-D571-4F49-A47E-0627551C0967}" type="slidenum">
              <a:rPr lang="es-ES_tradnl" smtClean="0"/>
              <a:t>‹Nº›</a:t>
            </a:fld>
            <a:endParaRPr lang="es-ES_tradnl"/>
          </a:p>
        </p:txBody>
      </p:sp>
    </p:spTree>
    <p:extLst>
      <p:ext uri="{BB962C8B-B14F-4D97-AF65-F5344CB8AC3E}">
        <p14:creationId xmlns:p14="http://schemas.microsoft.com/office/powerpoint/2010/main" val="11248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_tradnl"/>
              <a:t>Clic para editar título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4BB9B256-67B9-9042-B682-62317A0E7B02}" type="datetimeFigureOut">
              <a:rPr lang="es-ES_tradnl" smtClean="0"/>
              <a:t>02/09/2021</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2E5DD207-D571-4F49-A47E-0627551C0967}" type="slidenum">
              <a:rPr lang="es-ES_tradnl" smtClean="0"/>
              <a:t>‹Nº›</a:t>
            </a:fld>
            <a:endParaRPr lang="es-ES_tradnl"/>
          </a:p>
        </p:txBody>
      </p:sp>
    </p:spTree>
    <p:extLst>
      <p:ext uri="{BB962C8B-B14F-4D97-AF65-F5344CB8AC3E}">
        <p14:creationId xmlns:p14="http://schemas.microsoft.com/office/powerpoint/2010/main" val="82777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_tradnl"/>
              <a:t>Clic para editar título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4BB9B256-67B9-9042-B682-62317A0E7B02}" type="datetimeFigureOut">
              <a:rPr lang="es-ES_tradnl" smtClean="0"/>
              <a:t>02/09/2021</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2E5DD207-D571-4F49-A47E-0627551C0967}" type="slidenum">
              <a:rPr lang="es-ES_tradnl" smtClean="0"/>
              <a:t>‹Nº›</a:t>
            </a:fld>
            <a:endParaRPr lang="es-ES_tradnl"/>
          </a:p>
        </p:txBody>
      </p:sp>
    </p:spTree>
    <p:extLst>
      <p:ext uri="{BB962C8B-B14F-4D97-AF65-F5344CB8AC3E}">
        <p14:creationId xmlns:p14="http://schemas.microsoft.com/office/powerpoint/2010/main" val="1811321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_tradnl"/>
              <a:t>Clic para editar título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B9B256-67B9-9042-B682-62317A0E7B02}" type="datetimeFigureOut">
              <a:rPr lang="es-ES_tradnl" smtClean="0"/>
              <a:t>02/09/2021</a:t>
            </a:fld>
            <a:endParaRPr lang="es-ES_trad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5DD207-D571-4F49-A47E-0627551C0967}" type="slidenum">
              <a:rPr lang="es-ES_tradnl" smtClean="0"/>
              <a:t>‹Nº›</a:t>
            </a:fld>
            <a:endParaRPr lang="es-ES_tradnl"/>
          </a:p>
        </p:txBody>
      </p:sp>
    </p:spTree>
    <p:extLst>
      <p:ext uri="{BB962C8B-B14F-4D97-AF65-F5344CB8AC3E}">
        <p14:creationId xmlns:p14="http://schemas.microsoft.com/office/powerpoint/2010/main" val="12186825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153235" y="3252791"/>
            <a:ext cx="8254774" cy="10993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3200" b="1" kern="0" dirty="0" smtClean="0">
                <a:solidFill>
                  <a:srgbClr val="BD4D30"/>
                </a:solidFill>
                <a:latin typeface="Arial" pitchFamily="34" charset="0"/>
                <a:cs typeface="Arial" pitchFamily="34" charset="0"/>
              </a:rPr>
              <a:t>ESTIMACION </a:t>
            </a:r>
            <a:r>
              <a:rPr lang="es-ES" sz="3200" b="1" kern="0" dirty="0">
                <a:solidFill>
                  <a:srgbClr val="BD4D30"/>
                </a:solidFill>
                <a:latin typeface="Arial" pitchFamily="34" charset="0"/>
                <a:cs typeface="Arial" pitchFamily="34" charset="0"/>
              </a:rPr>
              <a:t>DE LA EFECTIVIDAD DE LA VACUNACION ANTICOVID EN RESIDENCIAS DE PERSONAS MAYORES </a:t>
            </a:r>
          </a:p>
        </p:txBody>
      </p:sp>
      <p:sp>
        <p:nvSpPr>
          <p:cNvPr id="6" name="2 Subtítulo"/>
          <p:cNvSpPr txBox="1">
            <a:spLocks/>
          </p:cNvSpPr>
          <p:nvPr/>
        </p:nvSpPr>
        <p:spPr>
          <a:xfrm>
            <a:off x="181860" y="5034322"/>
            <a:ext cx="8723029" cy="87105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20000"/>
              </a:lnSpc>
              <a:spcBef>
                <a:spcPts val="0"/>
              </a:spcBef>
            </a:pPr>
            <a:r>
              <a:rPr lang="es-ES" sz="1800" b="1" dirty="0">
                <a:latin typeface="Arial" panose="020B0604020202020204" pitchFamily="34" charset="0"/>
                <a:cs typeface="Arial" panose="020B0604020202020204" pitchFamily="34" charset="0"/>
              </a:rPr>
              <a:t>Mario Margolles Martins, Marta Huerta </a:t>
            </a:r>
            <a:r>
              <a:rPr lang="es-ES" sz="1800" b="1" dirty="0" err="1" smtClean="0">
                <a:latin typeface="Arial" panose="020B0604020202020204" pitchFamily="34" charset="0"/>
                <a:cs typeface="Arial" panose="020B0604020202020204" pitchFamily="34" charset="0"/>
              </a:rPr>
              <a:t>Huerta</a:t>
            </a:r>
            <a:r>
              <a:rPr lang="es-ES" sz="1800" b="1" dirty="0" smtClean="0">
                <a:latin typeface="Arial" panose="020B0604020202020204" pitchFamily="34" charset="0"/>
                <a:cs typeface="Arial" panose="020B0604020202020204" pitchFamily="34" charset="0"/>
              </a:rPr>
              <a:t>, Ismael Huerta González</a:t>
            </a:r>
          </a:p>
          <a:p>
            <a:pPr>
              <a:lnSpc>
                <a:spcPct val="100000"/>
              </a:lnSpc>
              <a:spcBef>
                <a:spcPts val="0"/>
              </a:spcBef>
            </a:pPr>
            <a:r>
              <a:rPr lang="es-ES" sz="1600" b="1" dirty="0" smtClean="0">
                <a:latin typeface="Arial" panose="020B0604020202020204" pitchFamily="34" charset="0"/>
                <a:cs typeface="Arial" panose="020B0604020202020204" pitchFamily="34" charset="0"/>
              </a:rPr>
              <a:t>Dirección </a:t>
            </a:r>
            <a:r>
              <a:rPr lang="es-ES" sz="1600" b="1" dirty="0">
                <a:latin typeface="Arial" panose="020B0604020202020204" pitchFamily="34" charset="0"/>
                <a:cs typeface="Arial" panose="020B0604020202020204" pitchFamily="34" charset="0"/>
              </a:rPr>
              <a:t>General de Salud Pública. </a:t>
            </a:r>
            <a:r>
              <a:rPr lang="es-ES" sz="1600" b="1" dirty="0" smtClean="0">
                <a:latin typeface="Arial" panose="020B0604020202020204" pitchFamily="34" charset="0"/>
                <a:cs typeface="Arial" panose="020B0604020202020204" pitchFamily="34" charset="0"/>
              </a:rPr>
              <a:t>Observatorio de Salud en Asturias. </a:t>
            </a:r>
          </a:p>
          <a:p>
            <a:pPr>
              <a:lnSpc>
                <a:spcPct val="100000"/>
              </a:lnSpc>
              <a:spcBef>
                <a:spcPts val="0"/>
              </a:spcBef>
            </a:pPr>
            <a:r>
              <a:rPr lang="es-ES" sz="1600" b="1" dirty="0" smtClean="0">
                <a:latin typeface="Arial" panose="020B0604020202020204" pitchFamily="34" charset="0"/>
                <a:cs typeface="Arial" panose="020B0604020202020204" pitchFamily="34" charset="0"/>
              </a:rPr>
              <a:t>ISPA</a:t>
            </a:r>
            <a:r>
              <a:rPr lang="es-ES" sz="1600" b="1" dirty="0">
                <a:latin typeface="Arial" panose="020B0604020202020204" pitchFamily="34" charset="0"/>
                <a:cs typeface="Arial" panose="020B0604020202020204" pitchFamily="34" charset="0"/>
              </a:rPr>
              <a:t>, </a:t>
            </a:r>
            <a:r>
              <a:rPr lang="es-ES" sz="1600" b="1" dirty="0" smtClean="0">
                <a:latin typeface="Arial" panose="020B0604020202020204" pitchFamily="34" charset="0"/>
                <a:cs typeface="Arial" panose="020B0604020202020204" pitchFamily="34" charset="0"/>
              </a:rPr>
              <a:t>Instituto </a:t>
            </a:r>
            <a:r>
              <a:rPr lang="es-ES" sz="1600" b="1" dirty="0">
                <a:latin typeface="Arial" panose="020B0604020202020204" pitchFamily="34" charset="0"/>
                <a:cs typeface="Arial" panose="020B0604020202020204" pitchFamily="34" charset="0"/>
              </a:rPr>
              <a:t>de Investigación del Principado </a:t>
            </a:r>
            <a:r>
              <a:rPr lang="es-ES" sz="1600" b="1" dirty="0" smtClean="0">
                <a:latin typeface="Arial" panose="020B0604020202020204" pitchFamily="34" charset="0"/>
                <a:cs typeface="Arial" panose="020B0604020202020204" pitchFamily="34" charset="0"/>
              </a:rPr>
              <a:t>de Asturias</a:t>
            </a:r>
            <a:endParaRPr lang="es-ES" sz="1600" b="1" kern="0" dirty="0">
              <a:solidFill>
                <a:schemeClr val="bg2">
                  <a:lumMod val="10000"/>
                </a:schemeClr>
              </a:solidFill>
              <a:latin typeface="Arial" panose="020B0604020202020204" pitchFamily="34" charset="0"/>
              <a:ea typeface="+mj-ea"/>
              <a:cs typeface="Arial" panose="020B0604020202020204" pitchFamily="34" charset="0"/>
              <a:sym typeface="Copperplate" pitchFamily="-109" charset="0"/>
            </a:endParaRPr>
          </a:p>
        </p:txBody>
      </p:sp>
      <p:pic>
        <p:nvPicPr>
          <p:cNvPr id="3" name="Imagen 2">
            <a:extLst>
              <a:ext uri="{FF2B5EF4-FFF2-40B4-BE49-F238E27FC236}">
                <a16:creationId xmlns="" xmlns:a16="http://schemas.microsoft.com/office/drawing/2014/main" id="{9369D749-EEA6-3249-A13B-2BF580959682}"/>
              </a:ext>
            </a:extLst>
          </p:cNvPr>
          <p:cNvPicPr>
            <a:picLocks noChangeAspect="1"/>
          </p:cNvPicPr>
          <p:nvPr/>
        </p:nvPicPr>
        <p:blipFill>
          <a:blip r:embed="rId2"/>
          <a:stretch>
            <a:fillRect/>
          </a:stretch>
        </p:blipFill>
        <p:spPr>
          <a:xfrm>
            <a:off x="-28625" y="-112231"/>
            <a:ext cx="9144000" cy="1617497"/>
          </a:xfrm>
          <a:prstGeom prst="rect">
            <a:avLst/>
          </a:prstGeom>
        </p:spPr>
      </p:pic>
      <p:sp>
        <p:nvSpPr>
          <p:cNvPr id="7" name="Rectángulo 6"/>
          <p:cNvSpPr/>
          <p:nvPr/>
        </p:nvSpPr>
        <p:spPr>
          <a:xfrm>
            <a:off x="7407345" y="1408557"/>
            <a:ext cx="1414732" cy="64698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t>#303</a:t>
            </a:r>
            <a:endParaRPr lang="es-ES" sz="3200" b="1" dirty="0"/>
          </a:p>
        </p:txBody>
      </p:sp>
      <p:sp>
        <p:nvSpPr>
          <p:cNvPr id="9" name="Rectángulo 8"/>
          <p:cNvSpPr/>
          <p:nvPr/>
        </p:nvSpPr>
        <p:spPr>
          <a:xfrm>
            <a:off x="8876264" y="1311215"/>
            <a:ext cx="293298" cy="554678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rPr>
              <a:t>EFECTIVIDAD</a:t>
            </a:r>
          </a:p>
          <a:p>
            <a:pPr algn="ctr"/>
            <a:r>
              <a:rPr lang="es-ES" sz="1200" b="1" dirty="0" smtClean="0">
                <a:solidFill>
                  <a:schemeClr val="tx1"/>
                </a:solidFill>
              </a:rPr>
              <a:t> VACUNACION </a:t>
            </a:r>
            <a:endParaRPr lang="es-ES" sz="1200" b="1" dirty="0">
              <a:solidFill>
                <a:schemeClr val="tx1"/>
              </a:solidFill>
            </a:endParaRPr>
          </a:p>
        </p:txBody>
      </p:sp>
      <p:pic>
        <p:nvPicPr>
          <p:cNvPr id="2" name="Imagen 1"/>
          <p:cNvPicPr>
            <a:picLocks noChangeAspect="1"/>
          </p:cNvPicPr>
          <p:nvPr/>
        </p:nvPicPr>
        <p:blipFill>
          <a:blip r:embed="rId3"/>
          <a:stretch>
            <a:fillRect/>
          </a:stretch>
        </p:blipFill>
        <p:spPr>
          <a:xfrm>
            <a:off x="0" y="6587545"/>
            <a:ext cx="6242845" cy="371888"/>
          </a:xfrm>
          <a:prstGeom prst="rect">
            <a:avLst/>
          </a:prstGeom>
        </p:spPr>
      </p:pic>
      <p:pic>
        <p:nvPicPr>
          <p:cNvPr id="8" name="Imagen 7"/>
          <p:cNvPicPr/>
          <p:nvPr/>
        </p:nvPicPr>
        <p:blipFill>
          <a:blip r:embed="rId4">
            <a:extLst>
              <a:ext uri="{28A0092B-C50C-407E-A947-70E740481C1C}">
                <a14:useLocalDpi xmlns:a14="http://schemas.microsoft.com/office/drawing/2010/main" val="0"/>
              </a:ext>
            </a:extLst>
          </a:blip>
          <a:stretch>
            <a:fillRect/>
          </a:stretch>
        </p:blipFill>
        <p:spPr bwMode="auto">
          <a:xfrm>
            <a:off x="6739869" y="3753138"/>
            <a:ext cx="1902268" cy="1198035"/>
          </a:xfrm>
          <a:prstGeom prst="rect">
            <a:avLst/>
          </a:prstGeom>
        </p:spPr>
      </p:pic>
      <p:pic>
        <p:nvPicPr>
          <p:cNvPr id="10" name="Imagen 9"/>
          <p:cNvPicPr/>
          <p:nvPr/>
        </p:nvPicPr>
        <p:blipFill>
          <a:blip r:embed="rId5" cstate="print">
            <a:extLst>
              <a:ext uri="{28A0092B-C50C-407E-A947-70E740481C1C}">
                <a14:useLocalDpi xmlns:a14="http://schemas.microsoft.com/office/drawing/2010/main" val="0"/>
              </a:ext>
            </a:extLst>
          </a:blip>
          <a:stretch>
            <a:fillRect/>
          </a:stretch>
        </p:blipFill>
        <p:spPr bwMode="auto">
          <a:xfrm>
            <a:off x="7246193" y="5905379"/>
            <a:ext cx="1575884" cy="1142562"/>
          </a:xfrm>
          <a:prstGeom prst="rect">
            <a:avLst/>
          </a:prstGeom>
        </p:spPr>
      </p:pic>
    </p:spTree>
    <p:extLst>
      <p:ext uri="{BB962C8B-B14F-4D97-AF65-F5344CB8AC3E}">
        <p14:creationId xmlns:p14="http://schemas.microsoft.com/office/powerpoint/2010/main" val="11612754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9369D749-EEA6-3249-A13B-2BF580959682}"/>
              </a:ext>
            </a:extLst>
          </p:cNvPr>
          <p:cNvPicPr>
            <a:picLocks noChangeAspect="1"/>
          </p:cNvPicPr>
          <p:nvPr/>
        </p:nvPicPr>
        <p:blipFill>
          <a:blip r:embed="rId2"/>
          <a:stretch>
            <a:fillRect/>
          </a:stretch>
        </p:blipFill>
        <p:spPr>
          <a:xfrm>
            <a:off x="0" y="0"/>
            <a:ext cx="9144000" cy="1617497"/>
          </a:xfrm>
          <a:prstGeom prst="rect">
            <a:avLst/>
          </a:prstGeom>
        </p:spPr>
      </p:pic>
      <p:sp>
        <p:nvSpPr>
          <p:cNvPr id="2" name="Rectángulo 1"/>
          <p:cNvSpPr/>
          <p:nvPr/>
        </p:nvSpPr>
        <p:spPr>
          <a:xfrm>
            <a:off x="520811" y="3441940"/>
            <a:ext cx="730019" cy="232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p:cNvSpPr/>
          <p:nvPr/>
        </p:nvSpPr>
        <p:spPr>
          <a:xfrm>
            <a:off x="3907766" y="3674853"/>
            <a:ext cx="1500996" cy="30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p:cNvPicPr>
            <a:picLocks noChangeAspect="1"/>
          </p:cNvPicPr>
          <p:nvPr/>
        </p:nvPicPr>
        <p:blipFill>
          <a:blip r:embed="rId3"/>
          <a:stretch>
            <a:fillRect/>
          </a:stretch>
        </p:blipFill>
        <p:spPr>
          <a:xfrm>
            <a:off x="356113" y="3439974"/>
            <a:ext cx="7139336" cy="667320"/>
          </a:xfrm>
          <a:prstGeom prst="rect">
            <a:avLst/>
          </a:prstGeom>
        </p:spPr>
      </p:pic>
      <p:sp>
        <p:nvSpPr>
          <p:cNvPr id="15" name="Rectángulo 14"/>
          <p:cNvSpPr/>
          <p:nvPr/>
        </p:nvSpPr>
        <p:spPr>
          <a:xfrm>
            <a:off x="8876264" y="1311215"/>
            <a:ext cx="293298" cy="554678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rPr>
              <a:t>EFECTIVIDAD</a:t>
            </a:r>
          </a:p>
          <a:p>
            <a:pPr algn="ctr"/>
            <a:r>
              <a:rPr lang="es-ES" sz="1200" b="1" dirty="0" smtClean="0">
                <a:solidFill>
                  <a:schemeClr val="tx1"/>
                </a:solidFill>
              </a:rPr>
              <a:t> VACUNACION </a:t>
            </a:r>
            <a:endParaRPr lang="es-ES" sz="1200" b="1" dirty="0">
              <a:solidFill>
                <a:schemeClr val="tx1"/>
              </a:solidFill>
            </a:endParaRPr>
          </a:p>
        </p:txBody>
      </p:sp>
      <p:pic>
        <p:nvPicPr>
          <p:cNvPr id="5" name="Imagen 4"/>
          <p:cNvPicPr>
            <a:picLocks noChangeAspect="1"/>
          </p:cNvPicPr>
          <p:nvPr/>
        </p:nvPicPr>
        <p:blipFill>
          <a:blip r:embed="rId4"/>
          <a:stretch>
            <a:fillRect/>
          </a:stretch>
        </p:blipFill>
        <p:spPr>
          <a:xfrm>
            <a:off x="4815060" y="1828081"/>
            <a:ext cx="4008857" cy="2145510"/>
          </a:xfrm>
          <a:prstGeom prst="rect">
            <a:avLst/>
          </a:prstGeom>
        </p:spPr>
      </p:pic>
      <p:graphicFrame>
        <p:nvGraphicFramePr>
          <p:cNvPr id="10" name="Tabla 9"/>
          <p:cNvGraphicFramePr>
            <a:graphicFrameLocks noGrp="1"/>
          </p:cNvGraphicFramePr>
          <p:nvPr>
            <p:extLst>
              <p:ext uri="{D42A27DB-BD31-4B8C-83A1-F6EECF244321}">
                <p14:modId xmlns:p14="http://schemas.microsoft.com/office/powerpoint/2010/main" val="1587692557"/>
              </p:ext>
            </p:extLst>
          </p:nvPr>
        </p:nvGraphicFramePr>
        <p:xfrm>
          <a:off x="172334" y="2204304"/>
          <a:ext cx="4178300" cy="1147246"/>
        </p:xfrm>
        <a:graphic>
          <a:graphicData uri="http://schemas.openxmlformats.org/drawingml/2006/table">
            <a:tbl>
              <a:tblPr>
                <a:tableStyleId>{5C22544A-7EE6-4342-B048-85BDC9FD1C3A}</a:tableStyleId>
              </a:tblPr>
              <a:tblGrid>
                <a:gridCol w="1854873"/>
                <a:gridCol w="599843"/>
                <a:gridCol w="861792"/>
                <a:gridCol w="861792"/>
              </a:tblGrid>
              <a:tr h="446206">
                <a:tc>
                  <a:txBody>
                    <a:bodyPr/>
                    <a:lstStyle/>
                    <a:p>
                      <a:pPr algn="l" fontAlgn="b"/>
                      <a:r>
                        <a:rPr lang="es-ES" sz="1100" u="none" strike="noStrike" dirty="0">
                          <a:effectLst/>
                        </a:rPr>
                        <a:t>Casos desde el 1.01.2021</a:t>
                      </a:r>
                      <a:endParaRPr lang="es-E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s-ES" sz="1100" b="0" i="0" u="none" strike="noStrike">
                        <a:solidFill>
                          <a:srgbClr val="000000"/>
                        </a:solidFill>
                        <a:effectLst/>
                        <a:latin typeface="Calibri" panose="020F0502020204030204" pitchFamily="34" charset="0"/>
                      </a:endParaRPr>
                    </a:p>
                  </a:txBody>
                  <a:tcPr marL="7620" marR="7620" marT="7620" marB="0" anchor="b"/>
                </a:tc>
              </a:tr>
              <a:tr h="133530">
                <a:tc gridSpan="4">
                  <a:txBody>
                    <a:bodyPr/>
                    <a:lstStyle/>
                    <a:p>
                      <a:pPr algn="l" fontAlgn="b"/>
                      <a:r>
                        <a:rPr lang="es-ES" sz="1100" u="none" strike="noStrike" dirty="0">
                          <a:effectLst/>
                        </a:rPr>
                        <a:t>No vacunados son casos desde esa fecha que NO estaban vacunados</a:t>
                      </a:r>
                      <a:endParaRPr lang="es-ES" sz="1100" b="0"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es-ES"/>
                    </a:p>
                  </a:txBody>
                  <a:tcPr/>
                </a:tc>
                <a:tc hMerge="1">
                  <a:txBody>
                    <a:bodyPr/>
                    <a:lstStyle/>
                    <a:p>
                      <a:endParaRPr lang="es-ES"/>
                    </a:p>
                  </a:txBody>
                  <a:tcPr/>
                </a:tc>
                <a:tc hMerge="1">
                  <a:txBody>
                    <a:bodyPr/>
                    <a:lstStyle/>
                    <a:p>
                      <a:endParaRPr lang="es-ES"/>
                    </a:p>
                  </a:txBody>
                  <a:tcPr/>
                </a:tc>
              </a:tr>
              <a:tr h="133530">
                <a:tc gridSpan="3">
                  <a:txBody>
                    <a:bodyPr/>
                    <a:lstStyle/>
                    <a:p>
                      <a:pPr algn="l" fontAlgn="b"/>
                      <a:r>
                        <a:rPr lang="es-ES" sz="1100" u="none" strike="noStrike">
                          <a:effectLst/>
                        </a:rPr>
                        <a:t>al diagnóstico (aunque se hayan vacunado despues)</a:t>
                      </a:r>
                      <a:endParaRPr lang="es-ES" sz="1100" b="0"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es-ES"/>
                    </a:p>
                  </a:txBody>
                  <a:tcPr/>
                </a:tc>
                <a:tc hMerge="1">
                  <a:txBody>
                    <a:bodyPr/>
                    <a:lstStyle/>
                    <a:p>
                      <a:endParaRPr lang="es-ES"/>
                    </a:p>
                  </a:txBody>
                  <a:tcPr/>
                </a:tc>
                <a:tc>
                  <a:txBody>
                    <a:bodyPr/>
                    <a:lstStyle/>
                    <a:p>
                      <a:pPr algn="l" fontAlgn="b"/>
                      <a:endParaRPr lang="es-ES" sz="1100" b="0" i="0" u="none" strike="noStrike">
                        <a:solidFill>
                          <a:srgbClr val="000000"/>
                        </a:solidFill>
                        <a:effectLst/>
                        <a:latin typeface="Calibri" panose="020F0502020204030204" pitchFamily="34" charset="0"/>
                      </a:endParaRPr>
                    </a:p>
                  </a:txBody>
                  <a:tcPr marL="7620" marR="7620" marT="7620" marB="0" anchor="b"/>
                </a:tc>
              </a:tr>
              <a:tr h="133530">
                <a:tc gridSpan="3">
                  <a:txBody>
                    <a:bodyPr/>
                    <a:lstStyle/>
                    <a:p>
                      <a:pPr algn="l" fontAlgn="b"/>
                      <a:r>
                        <a:rPr lang="es-ES" sz="1100" u="none" strike="noStrike">
                          <a:effectLst/>
                        </a:rPr>
                        <a:t>Una dosis vacunados menos de 21 antes del diagnóstico</a:t>
                      </a:r>
                      <a:endParaRPr lang="es-ES" sz="1100" b="0"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es-ES"/>
                    </a:p>
                  </a:txBody>
                  <a:tcPr/>
                </a:tc>
                <a:tc hMerge="1">
                  <a:txBody>
                    <a:bodyPr/>
                    <a:lstStyle/>
                    <a:p>
                      <a:endParaRPr lang="es-ES"/>
                    </a:p>
                  </a:txBody>
                  <a:tcPr/>
                </a:tc>
                <a:tc>
                  <a:txBody>
                    <a:bodyPr/>
                    <a:lstStyle/>
                    <a:p>
                      <a:pPr algn="l" fontAlgn="b"/>
                      <a:endParaRPr lang="es-ES" sz="1100" b="0" i="0" u="none" strike="noStrike">
                        <a:solidFill>
                          <a:srgbClr val="000000"/>
                        </a:solidFill>
                        <a:effectLst/>
                        <a:latin typeface="Calibri" panose="020F0502020204030204" pitchFamily="34" charset="0"/>
                      </a:endParaRPr>
                    </a:p>
                  </a:txBody>
                  <a:tcPr marL="7620" marR="7620" marT="7620" marB="0" anchor="b"/>
                </a:tc>
              </a:tr>
              <a:tr h="133530">
                <a:tc gridSpan="3">
                  <a:txBody>
                    <a:bodyPr/>
                    <a:lstStyle/>
                    <a:p>
                      <a:pPr algn="l" fontAlgn="b"/>
                      <a:r>
                        <a:rPr lang="es-ES" sz="1100" u="none" strike="noStrike">
                          <a:effectLst/>
                        </a:rPr>
                        <a:t>Diagnosticados con 2 dosis (&gt;7d de segunda dosis)</a:t>
                      </a:r>
                      <a:endParaRPr lang="es-ES" sz="1100" b="0"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es-ES"/>
                    </a:p>
                  </a:txBody>
                  <a:tcPr/>
                </a:tc>
                <a:tc hMerge="1">
                  <a:txBody>
                    <a:bodyPr/>
                    <a:lstStyle/>
                    <a:p>
                      <a:endParaRPr lang="es-ES"/>
                    </a:p>
                  </a:txBody>
                  <a:tcPr/>
                </a:tc>
                <a:tc>
                  <a:txBody>
                    <a:bodyPr/>
                    <a:lstStyle/>
                    <a:p>
                      <a:pPr algn="l" fontAlgn="b"/>
                      <a:endParaRPr lang="es-ES" sz="1100" b="0" i="0" u="none" strike="noStrike" dirty="0">
                        <a:solidFill>
                          <a:srgbClr val="000000"/>
                        </a:solidFill>
                        <a:effectLst/>
                        <a:latin typeface="Calibri" panose="020F0502020204030204" pitchFamily="34" charset="0"/>
                      </a:endParaRPr>
                    </a:p>
                  </a:txBody>
                  <a:tcPr marL="7620" marR="7620" marT="7620" marB="0" anchor="b"/>
                </a:tc>
              </a:tr>
            </a:tbl>
          </a:graphicData>
        </a:graphic>
      </p:graphicFrame>
      <p:sp>
        <p:nvSpPr>
          <p:cNvPr id="7" name="Rectángulo 6"/>
          <p:cNvSpPr/>
          <p:nvPr/>
        </p:nvSpPr>
        <p:spPr>
          <a:xfrm>
            <a:off x="356113" y="4261449"/>
            <a:ext cx="5242430" cy="1500996"/>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Ejemplo: PCR+</a:t>
            </a:r>
          </a:p>
          <a:p>
            <a:pPr algn="ctr"/>
            <a:r>
              <a:rPr lang="es-ES" dirty="0" smtClean="0">
                <a:solidFill>
                  <a:schemeClr val="tx1"/>
                </a:solidFill>
              </a:rPr>
              <a:t>369 casos en personas vacunadas  (TA 1,8%)</a:t>
            </a:r>
          </a:p>
          <a:p>
            <a:pPr algn="ctr"/>
            <a:r>
              <a:rPr lang="es-ES" dirty="0" smtClean="0">
                <a:solidFill>
                  <a:schemeClr val="tx1"/>
                </a:solidFill>
              </a:rPr>
              <a:t>570 casos en personas no vacunadas (TA 22,3%)</a:t>
            </a:r>
          </a:p>
          <a:p>
            <a:pPr algn="ctr"/>
            <a:r>
              <a:rPr lang="es-ES" dirty="0" smtClean="0">
                <a:solidFill>
                  <a:schemeClr val="tx1"/>
                </a:solidFill>
              </a:rPr>
              <a:t>20834 no casos en vacunados</a:t>
            </a:r>
          </a:p>
          <a:p>
            <a:pPr algn="ctr"/>
            <a:r>
              <a:rPr lang="es-ES" dirty="0" smtClean="0">
                <a:solidFill>
                  <a:schemeClr val="tx1"/>
                </a:solidFill>
              </a:rPr>
              <a:t>1883 no casos en personas no vacunadas</a:t>
            </a:r>
            <a:endParaRPr lang="es-ES" dirty="0">
              <a:solidFill>
                <a:schemeClr val="tx1"/>
              </a:solidFill>
            </a:endParaRPr>
          </a:p>
        </p:txBody>
      </p:sp>
      <p:sp>
        <p:nvSpPr>
          <p:cNvPr id="11" name="Rectángulo 10"/>
          <p:cNvSpPr/>
          <p:nvPr/>
        </p:nvSpPr>
        <p:spPr>
          <a:xfrm>
            <a:off x="3805155" y="4632385"/>
            <a:ext cx="1146407" cy="50895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7564110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9369D749-EEA6-3249-A13B-2BF580959682}"/>
              </a:ext>
            </a:extLst>
          </p:cNvPr>
          <p:cNvPicPr>
            <a:picLocks noChangeAspect="1"/>
          </p:cNvPicPr>
          <p:nvPr/>
        </p:nvPicPr>
        <p:blipFill>
          <a:blip r:embed="rId2"/>
          <a:stretch>
            <a:fillRect/>
          </a:stretch>
        </p:blipFill>
        <p:spPr>
          <a:xfrm>
            <a:off x="0" y="0"/>
            <a:ext cx="9144000" cy="1617497"/>
          </a:xfrm>
          <a:prstGeom prst="rect">
            <a:avLst/>
          </a:prstGeom>
        </p:spPr>
      </p:pic>
      <p:sp>
        <p:nvSpPr>
          <p:cNvPr id="9" name="8 Marcador de contenido"/>
          <p:cNvSpPr>
            <a:spLocks noGrp="1"/>
          </p:cNvSpPr>
          <p:nvPr>
            <p:ph idx="1"/>
          </p:nvPr>
        </p:nvSpPr>
        <p:spPr>
          <a:xfrm>
            <a:off x="284496" y="1825624"/>
            <a:ext cx="8343569" cy="4779892"/>
          </a:xfrm>
          <a:solidFill>
            <a:schemeClr val="accent2">
              <a:lumMod val="20000"/>
              <a:lumOff val="80000"/>
            </a:schemeClr>
          </a:solidFill>
        </p:spPr>
        <p:txBody>
          <a:bodyPr>
            <a:noAutofit/>
          </a:bodyPr>
          <a:lstStyle/>
          <a:p>
            <a:pPr marL="0" indent="0" algn="just">
              <a:lnSpc>
                <a:spcPct val="170000"/>
              </a:lnSpc>
              <a:buNone/>
            </a:pPr>
            <a:r>
              <a:rPr lang="es-ES" sz="1800" b="1" dirty="0">
                <a:solidFill>
                  <a:srgbClr val="FF0000"/>
                </a:solidFill>
                <a:latin typeface="Arial" panose="020B0604020202020204" pitchFamily="34" charset="0"/>
                <a:cs typeface="Arial" panose="020B0604020202020204" pitchFamily="34" charset="0"/>
              </a:rPr>
              <a:t>CONCLUSIONES</a:t>
            </a:r>
          </a:p>
          <a:p>
            <a:r>
              <a:rPr lang="es-ES" sz="1800" dirty="0"/>
              <a:t>En el primer estudio </a:t>
            </a:r>
            <a:r>
              <a:rPr lang="es-ES" sz="1800" dirty="0" smtClean="0"/>
              <a:t>(antes-después) nos </a:t>
            </a:r>
            <a:r>
              <a:rPr lang="es-ES" sz="1800" dirty="0"/>
              <a:t>hacen concluir que el </a:t>
            </a:r>
            <a:r>
              <a:rPr lang="es-ES" sz="1800" b="1" dirty="0"/>
              <a:t>impacto </a:t>
            </a:r>
            <a:r>
              <a:rPr lang="es-ES" sz="1800" b="1" dirty="0" err="1"/>
              <a:t>vacunal</a:t>
            </a:r>
            <a:r>
              <a:rPr lang="es-ES" sz="1800" b="1" dirty="0"/>
              <a:t> ha sido muy marcado sobre la mortalidad</a:t>
            </a:r>
            <a:r>
              <a:rPr lang="es-ES" sz="1800" dirty="0"/>
              <a:t>, especialmente a  medida que la vacuna ha empezado a generar inmunidad separándose ampliamente sus curvas de distribución cuando habían sido paralelas en los 10 meses anteriores. </a:t>
            </a:r>
            <a:endParaRPr lang="es-ES" sz="1800" dirty="0" smtClean="0"/>
          </a:p>
          <a:p>
            <a:r>
              <a:rPr lang="es-ES" sz="1800" dirty="0" smtClean="0"/>
              <a:t>En </a:t>
            </a:r>
            <a:r>
              <a:rPr lang="es-ES" sz="1800" dirty="0"/>
              <a:t>el segundo estudio </a:t>
            </a:r>
            <a:r>
              <a:rPr lang="es-ES" sz="1800" dirty="0" smtClean="0"/>
              <a:t>(cohortes) constatamos </a:t>
            </a:r>
            <a:r>
              <a:rPr lang="es-ES" sz="1800" dirty="0"/>
              <a:t>que </a:t>
            </a:r>
            <a:r>
              <a:rPr lang="es-ES" sz="1800" b="1" dirty="0"/>
              <a:t>hay una gran efectividad de la vacuna tanto para evitar la infección y la enfermedad</a:t>
            </a:r>
            <a:r>
              <a:rPr lang="es-ES" sz="1800" dirty="0"/>
              <a:t>. </a:t>
            </a:r>
            <a:endParaRPr lang="es-ES" sz="1800" dirty="0" smtClean="0"/>
          </a:p>
          <a:p>
            <a:r>
              <a:rPr lang="es-ES" sz="1800" dirty="0" smtClean="0"/>
              <a:t>Hay menor </a:t>
            </a:r>
            <a:r>
              <a:rPr lang="es-ES" sz="1800" b="1" dirty="0" smtClean="0"/>
              <a:t>efectividad entre trabajadores que en residentes para PCR+</a:t>
            </a:r>
            <a:r>
              <a:rPr lang="es-ES" sz="1800" dirty="0" smtClean="0"/>
              <a:t>, quizá debido a una mayor probabilidad de infección entre ellos y a la reiterada práctica de cribados sobre el personal practicada.</a:t>
            </a:r>
          </a:p>
          <a:p>
            <a:r>
              <a:rPr lang="es-ES" sz="1800" b="1" dirty="0" smtClean="0"/>
              <a:t>No ha habido fallecimientos entre los trabajadores de CSS </a:t>
            </a:r>
            <a:r>
              <a:rPr lang="es-ES" sz="1800" dirty="0" smtClean="0"/>
              <a:t>ni antes de vacunar ni después.</a:t>
            </a:r>
          </a:p>
          <a:p>
            <a:r>
              <a:rPr lang="es-ES" sz="1800" dirty="0" smtClean="0"/>
              <a:t>Los </a:t>
            </a:r>
            <a:r>
              <a:rPr lang="es-ES" sz="1800" dirty="0"/>
              <a:t>resultados de los estudios han sido usados para monitorizar y reforzar las actuaciones de vacunación e impulsar la motivación de las personas participantes en la vacunación.</a:t>
            </a:r>
          </a:p>
          <a:p>
            <a:pPr marL="0" indent="0">
              <a:buNone/>
            </a:pPr>
            <a:r>
              <a:rPr lang="es-ES" sz="1800" dirty="0"/>
              <a:t/>
            </a:r>
            <a:br>
              <a:rPr lang="es-ES" sz="1800" dirty="0"/>
            </a:br>
            <a:endParaRPr lang="es-ES" sz="1800" dirty="0"/>
          </a:p>
        </p:txBody>
      </p:sp>
      <p:sp>
        <p:nvSpPr>
          <p:cNvPr id="6" name="Rectángulo 5"/>
          <p:cNvSpPr/>
          <p:nvPr/>
        </p:nvSpPr>
        <p:spPr>
          <a:xfrm>
            <a:off x="8876264" y="1311215"/>
            <a:ext cx="293298" cy="554678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rPr>
              <a:t>EFECTIVIDAD</a:t>
            </a:r>
          </a:p>
          <a:p>
            <a:pPr algn="ctr"/>
            <a:r>
              <a:rPr lang="es-ES" sz="1200" b="1" dirty="0" smtClean="0">
                <a:solidFill>
                  <a:schemeClr val="tx1"/>
                </a:solidFill>
              </a:rPr>
              <a:t> VACUNACION </a:t>
            </a:r>
            <a:endParaRPr lang="es-ES" sz="1200" b="1" dirty="0">
              <a:solidFill>
                <a:schemeClr val="tx1"/>
              </a:solidFill>
            </a:endParaRPr>
          </a:p>
        </p:txBody>
      </p:sp>
    </p:spTree>
    <p:extLst>
      <p:ext uri="{BB962C8B-B14F-4D97-AF65-F5344CB8AC3E}">
        <p14:creationId xmlns:p14="http://schemas.microsoft.com/office/powerpoint/2010/main" val="41202483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9369D749-EEA6-3249-A13B-2BF580959682}"/>
              </a:ext>
            </a:extLst>
          </p:cNvPr>
          <p:cNvPicPr>
            <a:picLocks noChangeAspect="1"/>
          </p:cNvPicPr>
          <p:nvPr/>
        </p:nvPicPr>
        <p:blipFill>
          <a:blip r:embed="rId2"/>
          <a:stretch>
            <a:fillRect/>
          </a:stretch>
        </p:blipFill>
        <p:spPr>
          <a:xfrm>
            <a:off x="0" y="0"/>
            <a:ext cx="9144000" cy="1617497"/>
          </a:xfrm>
          <a:prstGeom prst="rect">
            <a:avLst/>
          </a:prstGeom>
        </p:spPr>
      </p:pic>
      <p:sp>
        <p:nvSpPr>
          <p:cNvPr id="9" name="8 Marcador de contenido"/>
          <p:cNvSpPr>
            <a:spLocks noGrp="1"/>
          </p:cNvSpPr>
          <p:nvPr>
            <p:ph idx="1"/>
          </p:nvPr>
        </p:nvSpPr>
        <p:spPr>
          <a:xfrm>
            <a:off x="284496" y="1825624"/>
            <a:ext cx="8343569" cy="4779892"/>
          </a:xfrm>
          <a:solidFill>
            <a:schemeClr val="accent2">
              <a:lumMod val="20000"/>
              <a:lumOff val="80000"/>
            </a:schemeClr>
          </a:solidFill>
        </p:spPr>
        <p:txBody>
          <a:bodyPr>
            <a:noAutofit/>
          </a:bodyPr>
          <a:lstStyle/>
          <a:p>
            <a:pPr marL="0" indent="0" algn="just">
              <a:lnSpc>
                <a:spcPct val="170000"/>
              </a:lnSpc>
              <a:buNone/>
            </a:pPr>
            <a:r>
              <a:rPr lang="es-ES" sz="1800" b="1" dirty="0" smtClean="0">
                <a:solidFill>
                  <a:srgbClr val="FF0000"/>
                </a:solidFill>
                <a:latin typeface="Arial" panose="020B0604020202020204" pitchFamily="34" charset="0"/>
                <a:cs typeface="Arial" panose="020B0604020202020204" pitchFamily="34" charset="0"/>
              </a:rPr>
              <a:t>AGRADECIMIENTOS</a:t>
            </a:r>
          </a:p>
          <a:p>
            <a:pPr marL="0" indent="0" algn="ctr">
              <a:lnSpc>
                <a:spcPct val="170000"/>
              </a:lnSpc>
              <a:buNone/>
            </a:pPr>
            <a:r>
              <a:rPr lang="es-ES" sz="1800" dirty="0" smtClean="0">
                <a:latin typeface="Arial" panose="020B0604020202020204" pitchFamily="34" charset="0"/>
                <a:cs typeface="Arial" panose="020B0604020202020204" pitchFamily="34" charset="0"/>
              </a:rPr>
              <a:t>A todas las personas que con su trabajo diario han hecho posible la </a:t>
            </a:r>
            <a:r>
              <a:rPr lang="es-ES" sz="1800" b="1" dirty="0" smtClean="0">
                <a:latin typeface="Arial" panose="020B0604020202020204" pitchFamily="34" charset="0"/>
                <a:cs typeface="Arial" panose="020B0604020202020204" pitchFamily="34" charset="0"/>
              </a:rPr>
              <a:t>recogida de información, la vacunación y la aplicación de medidas</a:t>
            </a:r>
            <a:r>
              <a:rPr lang="es-ES" sz="1800" dirty="0" smtClean="0">
                <a:latin typeface="Arial" panose="020B0604020202020204" pitchFamily="34" charset="0"/>
                <a:cs typeface="Arial" panose="020B0604020202020204" pitchFamily="34" charset="0"/>
              </a:rPr>
              <a:t> en los CSS.</a:t>
            </a:r>
          </a:p>
          <a:p>
            <a:pPr marL="0" indent="0" algn="ctr">
              <a:lnSpc>
                <a:spcPct val="170000"/>
              </a:lnSpc>
              <a:buNone/>
            </a:pPr>
            <a:r>
              <a:rPr lang="es-ES" sz="1800" b="1" dirty="0" err="1" smtClean="0">
                <a:latin typeface="Arial" panose="020B0604020202020204" pitchFamily="34" charset="0"/>
                <a:cs typeface="Arial" panose="020B0604020202020204" pitchFamily="34" charset="0"/>
              </a:rPr>
              <a:t>An</a:t>
            </a:r>
            <a:r>
              <a:rPr lang="es-ES" sz="1800" b="1" dirty="0" smtClean="0">
                <a:latin typeface="Arial" panose="020B0604020202020204" pitchFamily="34" charset="0"/>
                <a:cs typeface="Arial" panose="020B0604020202020204" pitchFamily="34" charset="0"/>
              </a:rPr>
              <a:t> Boone, Ana Fernández, Blanca Álvarez y Dolores Pérez </a:t>
            </a:r>
            <a:r>
              <a:rPr lang="es-ES" sz="1800" dirty="0" smtClean="0">
                <a:latin typeface="Arial" panose="020B0604020202020204" pitchFamily="34" charset="0"/>
                <a:cs typeface="Arial" panose="020B0604020202020204" pitchFamily="34" charset="0"/>
              </a:rPr>
              <a:t>(SVE)</a:t>
            </a:r>
          </a:p>
          <a:p>
            <a:pPr marL="0" indent="0" algn="ctr">
              <a:lnSpc>
                <a:spcPct val="170000"/>
              </a:lnSpc>
              <a:buNone/>
            </a:pPr>
            <a:r>
              <a:rPr lang="es-ES" sz="1800" b="1" dirty="0" smtClean="0">
                <a:latin typeface="Arial" panose="020B0604020202020204" pitchFamily="34" charset="0"/>
                <a:cs typeface="Arial" panose="020B0604020202020204" pitchFamily="34" charset="0"/>
              </a:rPr>
              <a:t>Eva García, Marcial Argüelles, Sonia López, Alejandro García </a:t>
            </a:r>
            <a:r>
              <a:rPr lang="es-ES" sz="1800" dirty="0" smtClean="0">
                <a:latin typeface="Arial" panose="020B0604020202020204" pitchFamily="34" charset="0"/>
                <a:cs typeface="Arial" panose="020B0604020202020204" pitchFamily="34" charset="0"/>
              </a:rPr>
              <a:t>(OBSA)</a:t>
            </a:r>
          </a:p>
          <a:p>
            <a:pPr marL="0" indent="0" algn="ctr">
              <a:lnSpc>
                <a:spcPct val="170000"/>
              </a:lnSpc>
              <a:buNone/>
            </a:pPr>
            <a:r>
              <a:rPr lang="es-ES" sz="1800" b="1" dirty="0" smtClean="0">
                <a:latin typeface="Arial" panose="020B0604020202020204" pitchFamily="34" charset="0"/>
                <a:cs typeface="Arial" panose="020B0604020202020204" pitchFamily="34" charset="0"/>
              </a:rPr>
              <a:t>Coordinadoras de CSS</a:t>
            </a:r>
            <a:r>
              <a:rPr lang="es-ES" sz="1800" dirty="0" smtClean="0">
                <a:latin typeface="Arial" panose="020B0604020202020204" pitchFamily="34" charset="0"/>
                <a:cs typeface="Arial" panose="020B0604020202020204" pitchFamily="34" charset="0"/>
              </a:rPr>
              <a:t> y todo el </a:t>
            </a:r>
            <a:r>
              <a:rPr lang="es-ES" sz="1800" b="1" dirty="0" smtClean="0">
                <a:latin typeface="Arial" panose="020B0604020202020204" pitchFamily="34" charset="0"/>
                <a:cs typeface="Arial" panose="020B0604020202020204" pitchFamily="34" charset="0"/>
              </a:rPr>
              <a:t>personal vacunador</a:t>
            </a:r>
            <a:r>
              <a:rPr lang="es-ES" sz="1800" dirty="0" smtClean="0">
                <a:latin typeface="Arial" panose="020B0604020202020204" pitchFamily="34" charset="0"/>
                <a:cs typeface="Arial" panose="020B0604020202020204" pitchFamily="34" charset="0"/>
              </a:rPr>
              <a:t>.</a:t>
            </a:r>
            <a:endParaRPr lang="es-ES" sz="1800" dirty="0">
              <a:latin typeface="Arial" panose="020B0604020202020204" pitchFamily="34" charset="0"/>
              <a:cs typeface="Arial" panose="020B0604020202020204" pitchFamily="34" charset="0"/>
            </a:endParaRPr>
          </a:p>
        </p:txBody>
      </p:sp>
      <p:sp>
        <p:nvSpPr>
          <p:cNvPr id="6" name="Rectángulo 5"/>
          <p:cNvSpPr/>
          <p:nvPr/>
        </p:nvSpPr>
        <p:spPr>
          <a:xfrm>
            <a:off x="8876264" y="1311215"/>
            <a:ext cx="293298" cy="554678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rPr>
              <a:t>EFECTIVIDAD</a:t>
            </a:r>
          </a:p>
          <a:p>
            <a:pPr algn="ctr"/>
            <a:r>
              <a:rPr lang="es-ES" sz="1200" b="1" dirty="0" smtClean="0">
                <a:solidFill>
                  <a:schemeClr val="tx1"/>
                </a:solidFill>
              </a:rPr>
              <a:t> VACUNACION </a:t>
            </a:r>
            <a:endParaRPr lang="es-ES" sz="1200" b="1" dirty="0">
              <a:solidFill>
                <a:schemeClr val="tx1"/>
              </a:solidFill>
            </a:endParaRPr>
          </a:p>
        </p:txBody>
      </p:sp>
    </p:spTree>
    <p:extLst>
      <p:ext uri="{BB962C8B-B14F-4D97-AF65-F5344CB8AC3E}">
        <p14:creationId xmlns:p14="http://schemas.microsoft.com/office/powerpoint/2010/main" val="27115905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9369D749-EEA6-3249-A13B-2BF580959682}"/>
              </a:ext>
            </a:extLst>
          </p:cNvPr>
          <p:cNvPicPr>
            <a:picLocks noChangeAspect="1"/>
          </p:cNvPicPr>
          <p:nvPr/>
        </p:nvPicPr>
        <p:blipFill>
          <a:blip r:embed="rId2"/>
          <a:stretch>
            <a:fillRect/>
          </a:stretch>
        </p:blipFill>
        <p:spPr>
          <a:xfrm>
            <a:off x="0" y="17256"/>
            <a:ext cx="9144000" cy="1617497"/>
          </a:xfrm>
          <a:prstGeom prst="rect">
            <a:avLst/>
          </a:prstGeom>
        </p:spPr>
      </p:pic>
      <p:sp>
        <p:nvSpPr>
          <p:cNvPr id="12" name="Marcador de contenido 11"/>
          <p:cNvSpPr>
            <a:spLocks noGrp="1"/>
          </p:cNvSpPr>
          <p:nvPr>
            <p:ph idx="1"/>
          </p:nvPr>
        </p:nvSpPr>
        <p:spPr>
          <a:xfrm>
            <a:off x="628650" y="2110664"/>
            <a:ext cx="7886700" cy="4739759"/>
          </a:xfrm>
          <a:prstGeom prst="rect">
            <a:avLst/>
          </a:prstGeom>
        </p:spPr>
        <p:txBody>
          <a:bodyPr wrap="square">
            <a:spAutoFit/>
          </a:bodyPr>
          <a:lstStyle/>
          <a:p>
            <a:r>
              <a:rPr lang="es-ES" sz="1400" b="1" dirty="0" smtClean="0">
                <a:solidFill>
                  <a:srgbClr val="FF0000"/>
                </a:solidFill>
                <a:latin typeface="Arial" panose="020B0604020202020204" pitchFamily="34" charset="0"/>
                <a:cs typeface="Arial" panose="020B0604020202020204" pitchFamily="34" charset="0"/>
              </a:rPr>
              <a:t>ANTECEDENTES</a:t>
            </a:r>
          </a:p>
          <a:p>
            <a:r>
              <a:rPr lang="es-ES" sz="1400" dirty="0"/>
              <a:t>La introducción de la vacunación anti COVID-19 dentro de un proceso acelerado y su aplicación en programas masivos de vacunación hizo necesario una </a:t>
            </a:r>
            <a:r>
              <a:rPr lang="es-ES" sz="1400" b="1" dirty="0"/>
              <a:t>monitorización y evaluación de su efectividad </a:t>
            </a:r>
            <a:r>
              <a:rPr lang="es-ES" sz="1400" dirty="0"/>
              <a:t>mientras se seguía administrando para </a:t>
            </a:r>
            <a:r>
              <a:rPr lang="es-ES" sz="1400" b="1" dirty="0"/>
              <a:t>poder modular actuaciones en ámbitos prioritario</a:t>
            </a:r>
            <a:r>
              <a:rPr lang="es-ES" sz="1400" dirty="0"/>
              <a:t>s como en residencias de personas mayores</a:t>
            </a:r>
            <a:endParaRPr lang="es-ES" sz="1400" b="1" dirty="0" smtClean="0">
              <a:solidFill>
                <a:srgbClr val="FF0000"/>
              </a:solidFill>
              <a:latin typeface="Arial" panose="020B0604020202020204" pitchFamily="34" charset="0"/>
              <a:cs typeface="Arial" panose="020B0604020202020204" pitchFamily="34" charset="0"/>
            </a:endParaRPr>
          </a:p>
          <a:p>
            <a:r>
              <a:rPr lang="es-ES" sz="1400" b="1" dirty="0" smtClean="0">
                <a:solidFill>
                  <a:srgbClr val="FF0000"/>
                </a:solidFill>
                <a:latin typeface="Arial" panose="020B0604020202020204" pitchFamily="34" charset="0"/>
                <a:cs typeface="Arial" panose="020B0604020202020204" pitchFamily="34" charset="0"/>
              </a:rPr>
              <a:t>OBJETIVO</a:t>
            </a:r>
            <a:endParaRPr lang="es-ES" sz="1400" b="1" dirty="0">
              <a:solidFill>
                <a:srgbClr val="FF0000"/>
              </a:solidFill>
              <a:latin typeface="Arial" panose="020B0604020202020204" pitchFamily="34" charset="0"/>
              <a:cs typeface="Arial" panose="020B0604020202020204" pitchFamily="34" charset="0"/>
            </a:endParaRPr>
          </a:p>
          <a:p>
            <a:pPr algn="just"/>
            <a:r>
              <a:rPr lang="es-ES" sz="1400" dirty="0"/>
              <a:t>Calcular la </a:t>
            </a:r>
            <a:r>
              <a:rPr lang="es-ES" sz="1400" b="1" dirty="0"/>
              <a:t>efectividad de la vacunación para evitar </a:t>
            </a:r>
            <a:r>
              <a:rPr lang="es-ES" sz="1400" b="1" u="sng" dirty="0"/>
              <a:t>infección, </a:t>
            </a:r>
            <a:r>
              <a:rPr lang="es-ES" sz="1400" b="1" u="sng" dirty="0" smtClean="0"/>
              <a:t>enfermedad, hospitalización </a:t>
            </a:r>
            <a:r>
              <a:rPr lang="es-ES" sz="1400" b="1" dirty="0" smtClean="0"/>
              <a:t>y </a:t>
            </a:r>
            <a:r>
              <a:rPr lang="es-ES" sz="1400" b="1" u="sng" dirty="0"/>
              <a:t>mortalidad </a:t>
            </a:r>
            <a:r>
              <a:rPr lang="es-ES" sz="1400" dirty="0"/>
              <a:t>por COVID a medida que se va aumentando la cobertura de vacunación en instituciones con un gran impacto en la morbilidad y mortalidad como las residencias de personas mayores para </a:t>
            </a:r>
            <a:r>
              <a:rPr lang="es-ES" sz="1400" b="1" dirty="0"/>
              <a:t>monitorizar el impacto de la vacunación </a:t>
            </a:r>
            <a:r>
              <a:rPr lang="es-ES" sz="1400" dirty="0"/>
              <a:t>sobre los eventos </a:t>
            </a:r>
            <a:r>
              <a:rPr lang="es-ES" sz="1400" dirty="0" smtClean="0"/>
              <a:t>analizados (infección, enfermedad, hospitalización y muerte)</a:t>
            </a:r>
            <a:endParaRPr lang="es-ES" sz="1400" b="1" dirty="0" smtClean="0">
              <a:solidFill>
                <a:srgbClr val="FF0000"/>
              </a:solidFill>
              <a:latin typeface="Arial" panose="020B0604020202020204" pitchFamily="34" charset="0"/>
              <a:cs typeface="Arial" panose="020B0604020202020204" pitchFamily="34" charset="0"/>
            </a:endParaRPr>
          </a:p>
          <a:p>
            <a:r>
              <a:rPr lang="es-ES" sz="1400" b="1" dirty="0" smtClean="0">
                <a:solidFill>
                  <a:srgbClr val="FF0000"/>
                </a:solidFill>
                <a:latin typeface="Arial" panose="020B0604020202020204" pitchFamily="34" charset="0"/>
                <a:cs typeface="Arial" panose="020B0604020202020204" pitchFamily="34" charset="0"/>
              </a:rPr>
              <a:t>MÉTODOS: </a:t>
            </a:r>
            <a:r>
              <a:rPr lang="es-ES" sz="1400" dirty="0" smtClean="0"/>
              <a:t>A </a:t>
            </a:r>
            <a:r>
              <a:rPr lang="es-ES" sz="1400" dirty="0"/>
              <a:t>medida que vamos vacunando se analiza: </a:t>
            </a:r>
            <a:endParaRPr lang="es-ES" sz="1400" dirty="0" smtClean="0"/>
          </a:p>
          <a:p>
            <a:pPr algn="just"/>
            <a:r>
              <a:rPr lang="es-ES" sz="1400" dirty="0" smtClean="0"/>
              <a:t>A</a:t>
            </a:r>
            <a:r>
              <a:rPr lang="es-ES" sz="1400" dirty="0"/>
              <a:t>) Impacto sobre mortalidad mediante </a:t>
            </a:r>
            <a:r>
              <a:rPr lang="es-ES" sz="1400" b="1" dirty="0"/>
              <a:t>estudio </a:t>
            </a:r>
            <a:r>
              <a:rPr lang="es-ES" sz="1400" b="1" u="sng" dirty="0">
                <a:solidFill>
                  <a:srgbClr val="FF0000"/>
                </a:solidFill>
              </a:rPr>
              <a:t>antes-después</a:t>
            </a:r>
            <a:r>
              <a:rPr lang="es-ES" sz="1400" dirty="0"/>
              <a:t>, con datos de mortalidad de la pandemia en residencias y fuera de ellas analizado semanalmente la evolución una vez iniciada vacunación (solo aplicada en residencias, al inicio) comparando si ha habido cambios en presentación de la mortalidad en ambos ámbitos. Análisis con </a:t>
            </a:r>
            <a:r>
              <a:rPr lang="es-ES" sz="1400" dirty="0" err="1" smtClean="0"/>
              <a:t>Datawrapper</a:t>
            </a:r>
            <a:r>
              <a:rPr lang="es-ES" sz="1400" dirty="0" smtClean="0"/>
              <a:t>, </a:t>
            </a:r>
            <a:r>
              <a:rPr lang="es-ES" sz="1400" dirty="0" err="1" smtClean="0"/>
              <a:t>Swiff</a:t>
            </a:r>
            <a:r>
              <a:rPr lang="es-ES" sz="1400" dirty="0" smtClean="0"/>
              <a:t> Chart y </a:t>
            </a:r>
            <a:r>
              <a:rPr lang="es-ES" sz="1400" dirty="0" err="1" smtClean="0"/>
              <a:t>ScreentoGif</a:t>
            </a:r>
            <a:endParaRPr lang="es-ES" sz="1400" dirty="0" smtClean="0"/>
          </a:p>
          <a:p>
            <a:pPr algn="just"/>
            <a:r>
              <a:rPr lang="es-ES" sz="1400" dirty="0" smtClean="0"/>
              <a:t>B</a:t>
            </a:r>
            <a:r>
              <a:rPr lang="es-ES" sz="1400" dirty="0"/>
              <a:t>) </a:t>
            </a:r>
            <a:r>
              <a:rPr lang="es-ES" sz="1400" b="1" u="sng" dirty="0">
                <a:solidFill>
                  <a:srgbClr val="FF0000"/>
                </a:solidFill>
              </a:rPr>
              <a:t>Análisis de cohortes con exposición o no a vacunación y seguimiento de aparición de casos</a:t>
            </a:r>
            <a:r>
              <a:rPr lang="es-ES" sz="1400" b="1" dirty="0"/>
              <a:t>.</a:t>
            </a:r>
            <a:r>
              <a:rPr lang="es-ES" sz="1400" dirty="0"/>
              <a:t> Existía un censo de personas residentes </a:t>
            </a:r>
            <a:r>
              <a:rPr lang="es-ES" sz="1400" dirty="0" smtClean="0"/>
              <a:t>(13.600) o </a:t>
            </a:r>
            <a:r>
              <a:rPr lang="es-ES" sz="1400" dirty="0"/>
              <a:t>trabajadoras en estos centros </a:t>
            </a:r>
            <a:r>
              <a:rPr lang="es-ES" sz="1400" dirty="0" smtClean="0"/>
              <a:t>(8.000). </a:t>
            </a:r>
            <a:r>
              <a:rPr lang="es-ES" sz="1400" dirty="0"/>
              <a:t>Se calculan tasas de ataque tras dos meses tras vacunación y cálculo de efectividad mediante análisis de RR para infección y </a:t>
            </a:r>
            <a:r>
              <a:rPr lang="es-ES" sz="1400" dirty="0" smtClean="0"/>
              <a:t>enfermedad. Análisis con </a:t>
            </a:r>
            <a:r>
              <a:rPr lang="es-ES" sz="1400" dirty="0" err="1" smtClean="0"/>
              <a:t>Stata</a:t>
            </a:r>
            <a:r>
              <a:rPr lang="es-ES" sz="1400" dirty="0" smtClean="0"/>
              <a:t> 14, calculo de riesgos en estudios cohortes.</a:t>
            </a:r>
            <a:endParaRPr lang="es-ES" sz="1400" dirty="0">
              <a:latin typeface="Arial" panose="020B0604020202020204" pitchFamily="34" charset="0"/>
              <a:cs typeface="Arial" panose="020B0604020202020204" pitchFamily="34" charset="0"/>
            </a:endParaRPr>
          </a:p>
        </p:txBody>
      </p:sp>
      <p:sp>
        <p:nvSpPr>
          <p:cNvPr id="13" name="Rectángulo 12"/>
          <p:cNvSpPr/>
          <p:nvPr/>
        </p:nvSpPr>
        <p:spPr>
          <a:xfrm>
            <a:off x="8876264" y="1311215"/>
            <a:ext cx="293298" cy="554678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rPr>
              <a:t>EFECTIVIDAD</a:t>
            </a:r>
          </a:p>
          <a:p>
            <a:pPr algn="ctr"/>
            <a:r>
              <a:rPr lang="es-ES" sz="1200" b="1" dirty="0" smtClean="0">
                <a:solidFill>
                  <a:schemeClr val="tx1"/>
                </a:solidFill>
              </a:rPr>
              <a:t> VACUNACION </a:t>
            </a:r>
            <a:endParaRPr lang="es-ES" sz="1200" b="1" dirty="0">
              <a:solidFill>
                <a:schemeClr val="tx1"/>
              </a:solidFill>
            </a:endParaRPr>
          </a:p>
        </p:txBody>
      </p:sp>
    </p:spTree>
    <p:extLst>
      <p:ext uri="{BB962C8B-B14F-4D97-AF65-F5344CB8AC3E}">
        <p14:creationId xmlns:p14="http://schemas.microsoft.com/office/powerpoint/2010/main" val="26236905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9369D749-EEA6-3249-A13B-2BF580959682}"/>
              </a:ext>
            </a:extLst>
          </p:cNvPr>
          <p:cNvPicPr>
            <a:picLocks noChangeAspect="1"/>
          </p:cNvPicPr>
          <p:nvPr/>
        </p:nvPicPr>
        <p:blipFill>
          <a:blip r:embed="rId4"/>
          <a:stretch>
            <a:fillRect/>
          </a:stretch>
        </p:blipFill>
        <p:spPr>
          <a:xfrm>
            <a:off x="0" y="0"/>
            <a:ext cx="9144000" cy="1617497"/>
          </a:xfrm>
          <a:prstGeom prst="rect">
            <a:avLst/>
          </a:prstGeom>
        </p:spPr>
      </p:pic>
      <p:sp>
        <p:nvSpPr>
          <p:cNvPr id="2" name="Rectángulo 1"/>
          <p:cNvSpPr/>
          <p:nvPr/>
        </p:nvSpPr>
        <p:spPr>
          <a:xfrm>
            <a:off x="520811" y="3441940"/>
            <a:ext cx="730019" cy="232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p:cNvSpPr/>
          <p:nvPr/>
        </p:nvSpPr>
        <p:spPr>
          <a:xfrm>
            <a:off x="3907766" y="3674853"/>
            <a:ext cx="1500996" cy="30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p:cNvPicPr>
            <a:picLocks noChangeAspect="1"/>
          </p:cNvPicPr>
          <p:nvPr/>
        </p:nvPicPr>
        <p:blipFill>
          <a:blip r:embed="rId5"/>
          <a:stretch>
            <a:fillRect/>
          </a:stretch>
        </p:blipFill>
        <p:spPr>
          <a:xfrm>
            <a:off x="356113" y="3439974"/>
            <a:ext cx="7139336" cy="667320"/>
          </a:xfrm>
          <a:prstGeom prst="rect">
            <a:avLst/>
          </a:prstGeom>
        </p:spPr>
      </p:pic>
      <p:sp>
        <p:nvSpPr>
          <p:cNvPr id="15" name="Rectángulo 14"/>
          <p:cNvSpPr/>
          <p:nvPr/>
        </p:nvSpPr>
        <p:spPr>
          <a:xfrm>
            <a:off x="8876264" y="1311215"/>
            <a:ext cx="293298" cy="554678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rPr>
              <a:t>EFECTIVIDAD</a:t>
            </a:r>
          </a:p>
          <a:p>
            <a:pPr algn="ctr"/>
            <a:r>
              <a:rPr lang="es-ES" sz="1200" b="1" dirty="0" smtClean="0">
                <a:solidFill>
                  <a:schemeClr val="tx1"/>
                </a:solidFill>
              </a:rPr>
              <a:t> VACUNACION </a:t>
            </a:r>
            <a:endParaRPr lang="es-ES" sz="1200" b="1" dirty="0">
              <a:solidFill>
                <a:schemeClr val="tx1"/>
              </a:solidFill>
            </a:endParaRPr>
          </a:p>
        </p:txBody>
      </p:sp>
      <p:sp>
        <p:nvSpPr>
          <p:cNvPr id="16" name="Rectángulo 15"/>
          <p:cNvSpPr/>
          <p:nvPr/>
        </p:nvSpPr>
        <p:spPr>
          <a:xfrm>
            <a:off x="5348377" y="1772728"/>
            <a:ext cx="3010619" cy="38818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ANALISIS ANTES-DESPUES</a:t>
            </a:r>
            <a:endParaRPr lang="es-ES" b="1" dirty="0"/>
          </a:p>
        </p:txBody>
      </p:sp>
      <p:pic>
        <p:nvPicPr>
          <p:cNvPr id="6" name="ANIMACION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6264" y="1660188"/>
            <a:ext cx="9144000" cy="4630737"/>
          </a:xfrm>
          <a:prstGeom prst="rect">
            <a:avLst/>
          </a:prstGeom>
        </p:spPr>
      </p:pic>
    </p:spTree>
    <p:extLst>
      <p:ext uri="{BB962C8B-B14F-4D97-AF65-F5344CB8AC3E}">
        <p14:creationId xmlns:p14="http://schemas.microsoft.com/office/powerpoint/2010/main" val="116206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3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9369D749-EEA6-3249-A13B-2BF580959682}"/>
              </a:ext>
            </a:extLst>
          </p:cNvPr>
          <p:cNvPicPr>
            <a:picLocks noChangeAspect="1"/>
          </p:cNvPicPr>
          <p:nvPr/>
        </p:nvPicPr>
        <p:blipFill>
          <a:blip r:embed="rId2"/>
          <a:stretch>
            <a:fillRect/>
          </a:stretch>
        </p:blipFill>
        <p:spPr>
          <a:xfrm>
            <a:off x="0" y="0"/>
            <a:ext cx="9144000" cy="1617497"/>
          </a:xfrm>
          <a:prstGeom prst="rect">
            <a:avLst/>
          </a:prstGeom>
        </p:spPr>
      </p:pic>
      <p:sp>
        <p:nvSpPr>
          <p:cNvPr id="2" name="Rectángulo 1"/>
          <p:cNvSpPr/>
          <p:nvPr/>
        </p:nvSpPr>
        <p:spPr>
          <a:xfrm>
            <a:off x="520811" y="3441940"/>
            <a:ext cx="730019" cy="232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p:cNvSpPr/>
          <p:nvPr/>
        </p:nvSpPr>
        <p:spPr>
          <a:xfrm>
            <a:off x="3907766" y="3674853"/>
            <a:ext cx="1500996" cy="30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p:cNvPicPr>
            <a:picLocks noChangeAspect="1"/>
          </p:cNvPicPr>
          <p:nvPr/>
        </p:nvPicPr>
        <p:blipFill>
          <a:blip r:embed="rId3"/>
          <a:stretch>
            <a:fillRect/>
          </a:stretch>
        </p:blipFill>
        <p:spPr>
          <a:xfrm>
            <a:off x="356113" y="3439974"/>
            <a:ext cx="7139336" cy="667320"/>
          </a:xfrm>
          <a:prstGeom prst="rect">
            <a:avLst/>
          </a:prstGeom>
        </p:spPr>
      </p:pic>
      <p:sp>
        <p:nvSpPr>
          <p:cNvPr id="15" name="Rectángulo 14"/>
          <p:cNvSpPr/>
          <p:nvPr/>
        </p:nvSpPr>
        <p:spPr>
          <a:xfrm>
            <a:off x="8876264" y="1311215"/>
            <a:ext cx="293298" cy="554678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rPr>
              <a:t>EFECTIVIDAD</a:t>
            </a:r>
          </a:p>
          <a:p>
            <a:pPr algn="ctr"/>
            <a:r>
              <a:rPr lang="es-ES" sz="1200" b="1" dirty="0" smtClean="0">
                <a:solidFill>
                  <a:schemeClr val="tx1"/>
                </a:solidFill>
              </a:rPr>
              <a:t> VACUNACION </a:t>
            </a:r>
            <a:endParaRPr lang="es-ES" sz="1200" b="1" dirty="0">
              <a:solidFill>
                <a:schemeClr val="tx1"/>
              </a:solidFill>
            </a:endParaRPr>
          </a:p>
        </p:txBody>
      </p:sp>
      <p:sp>
        <p:nvSpPr>
          <p:cNvPr id="16" name="Rectángulo 15"/>
          <p:cNvSpPr/>
          <p:nvPr/>
        </p:nvSpPr>
        <p:spPr>
          <a:xfrm>
            <a:off x="5512150" y="6112716"/>
            <a:ext cx="3010619" cy="38818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ANALISIS ANTES-DESPUES</a:t>
            </a:r>
            <a:endParaRPr lang="es-ES" b="1" dirty="0"/>
          </a:p>
        </p:txBody>
      </p:sp>
      <p:pic>
        <p:nvPicPr>
          <p:cNvPr id="5" name="Imagen 4"/>
          <p:cNvPicPr>
            <a:picLocks noChangeAspect="1"/>
          </p:cNvPicPr>
          <p:nvPr/>
        </p:nvPicPr>
        <p:blipFill>
          <a:blip r:embed="rId4"/>
          <a:stretch>
            <a:fillRect/>
          </a:stretch>
        </p:blipFill>
        <p:spPr>
          <a:xfrm>
            <a:off x="77949" y="1715332"/>
            <a:ext cx="4384869" cy="5142668"/>
          </a:xfrm>
          <a:prstGeom prst="rect">
            <a:avLst/>
          </a:prstGeom>
        </p:spPr>
      </p:pic>
      <p:sp>
        <p:nvSpPr>
          <p:cNvPr id="8" name="Rectángulo 7"/>
          <p:cNvSpPr/>
          <p:nvPr/>
        </p:nvSpPr>
        <p:spPr>
          <a:xfrm>
            <a:off x="5408762" y="2639683"/>
            <a:ext cx="2570672" cy="552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…en media…</a:t>
            </a:r>
            <a:endParaRPr lang="es-ES" dirty="0"/>
          </a:p>
        </p:txBody>
      </p:sp>
      <p:sp>
        <p:nvSpPr>
          <p:cNvPr id="12" name="Rectángulo 11"/>
          <p:cNvSpPr/>
          <p:nvPr/>
        </p:nvSpPr>
        <p:spPr>
          <a:xfrm>
            <a:off x="5408762" y="3699511"/>
            <a:ext cx="2570672" cy="552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…difusión operativa…</a:t>
            </a:r>
            <a:endParaRPr lang="es-ES" dirty="0"/>
          </a:p>
        </p:txBody>
      </p:sp>
    </p:spTree>
    <p:extLst>
      <p:ext uri="{BB962C8B-B14F-4D97-AF65-F5344CB8AC3E}">
        <p14:creationId xmlns:p14="http://schemas.microsoft.com/office/powerpoint/2010/main" val="14667512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9369D749-EEA6-3249-A13B-2BF580959682}"/>
              </a:ext>
            </a:extLst>
          </p:cNvPr>
          <p:cNvPicPr>
            <a:picLocks noChangeAspect="1"/>
          </p:cNvPicPr>
          <p:nvPr/>
        </p:nvPicPr>
        <p:blipFill>
          <a:blip r:embed="rId2"/>
          <a:stretch>
            <a:fillRect/>
          </a:stretch>
        </p:blipFill>
        <p:spPr>
          <a:xfrm>
            <a:off x="0" y="0"/>
            <a:ext cx="9144000" cy="1617497"/>
          </a:xfrm>
          <a:prstGeom prst="rect">
            <a:avLst/>
          </a:prstGeom>
        </p:spPr>
      </p:pic>
      <p:sp>
        <p:nvSpPr>
          <p:cNvPr id="2" name="Rectángulo 1"/>
          <p:cNvSpPr/>
          <p:nvPr/>
        </p:nvSpPr>
        <p:spPr>
          <a:xfrm>
            <a:off x="520811" y="3441940"/>
            <a:ext cx="730019" cy="232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p:cNvSpPr/>
          <p:nvPr/>
        </p:nvSpPr>
        <p:spPr>
          <a:xfrm>
            <a:off x="3907766" y="3674853"/>
            <a:ext cx="1500996" cy="30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p:cNvPicPr>
            <a:picLocks noChangeAspect="1"/>
          </p:cNvPicPr>
          <p:nvPr/>
        </p:nvPicPr>
        <p:blipFill>
          <a:blip r:embed="rId3"/>
          <a:stretch>
            <a:fillRect/>
          </a:stretch>
        </p:blipFill>
        <p:spPr>
          <a:xfrm>
            <a:off x="356113" y="3439974"/>
            <a:ext cx="7139336" cy="667320"/>
          </a:xfrm>
          <a:prstGeom prst="rect">
            <a:avLst/>
          </a:prstGeom>
        </p:spPr>
      </p:pic>
      <p:sp>
        <p:nvSpPr>
          <p:cNvPr id="15" name="Rectángulo 14"/>
          <p:cNvSpPr/>
          <p:nvPr/>
        </p:nvSpPr>
        <p:spPr>
          <a:xfrm>
            <a:off x="8876264" y="1311215"/>
            <a:ext cx="293298" cy="554678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rPr>
              <a:t>EFECTIVIDAD</a:t>
            </a:r>
          </a:p>
          <a:p>
            <a:pPr algn="ctr"/>
            <a:r>
              <a:rPr lang="es-ES" sz="1200" b="1" dirty="0" smtClean="0">
                <a:solidFill>
                  <a:schemeClr val="tx1"/>
                </a:solidFill>
              </a:rPr>
              <a:t> VACUNACION </a:t>
            </a:r>
            <a:endParaRPr lang="es-ES" sz="1200" b="1" dirty="0">
              <a:solidFill>
                <a:schemeClr val="tx1"/>
              </a:solidFill>
            </a:endParaRPr>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2" y="1632158"/>
            <a:ext cx="5845523" cy="5845523"/>
          </a:xfrm>
          <a:prstGeom prst="rect">
            <a:avLst/>
          </a:prstGeom>
        </p:spPr>
      </p:pic>
      <p:sp>
        <p:nvSpPr>
          <p:cNvPr id="16" name="Rectángulo 15"/>
          <p:cNvSpPr/>
          <p:nvPr/>
        </p:nvSpPr>
        <p:spPr>
          <a:xfrm>
            <a:off x="5757689" y="1632158"/>
            <a:ext cx="3010619" cy="38818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ANALISIS ANTES-DESPUES</a:t>
            </a:r>
            <a:endParaRPr lang="es-ES" b="1" dirty="0"/>
          </a:p>
        </p:txBody>
      </p:sp>
    </p:spTree>
    <p:extLst>
      <p:ext uri="{BB962C8B-B14F-4D97-AF65-F5344CB8AC3E}">
        <p14:creationId xmlns:p14="http://schemas.microsoft.com/office/powerpoint/2010/main" val="27647519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9369D749-EEA6-3249-A13B-2BF580959682}"/>
              </a:ext>
            </a:extLst>
          </p:cNvPr>
          <p:cNvPicPr>
            <a:picLocks noChangeAspect="1"/>
          </p:cNvPicPr>
          <p:nvPr/>
        </p:nvPicPr>
        <p:blipFill>
          <a:blip r:embed="rId2"/>
          <a:stretch>
            <a:fillRect/>
          </a:stretch>
        </p:blipFill>
        <p:spPr>
          <a:xfrm>
            <a:off x="0" y="0"/>
            <a:ext cx="9144000" cy="1617497"/>
          </a:xfrm>
          <a:prstGeom prst="rect">
            <a:avLst/>
          </a:prstGeom>
        </p:spPr>
      </p:pic>
      <p:sp>
        <p:nvSpPr>
          <p:cNvPr id="2" name="Rectángulo 1"/>
          <p:cNvSpPr/>
          <p:nvPr/>
        </p:nvSpPr>
        <p:spPr>
          <a:xfrm>
            <a:off x="520811" y="3441940"/>
            <a:ext cx="730019" cy="232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p:cNvSpPr/>
          <p:nvPr/>
        </p:nvSpPr>
        <p:spPr>
          <a:xfrm>
            <a:off x="3907766" y="3674853"/>
            <a:ext cx="1500996" cy="30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p:cNvPicPr>
            <a:picLocks noChangeAspect="1"/>
          </p:cNvPicPr>
          <p:nvPr/>
        </p:nvPicPr>
        <p:blipFill>
          <a:blip r:embed="rId3"/>
          <a:stretch>
            <a:fillRect/>
          </a:stretch>
        </p:blipFill>
        <p:spPr>
          <a:xfrm>
            <a:off x="356113" y="3439974"/>
            <a:ext cx="7139336" cy="667320"/>
          </a:xfrm>
          <a:prstGeom prst="rect">
            <a:avLst/>
          </a:prstGeom>
        </p:spPr>
      </p:pic>
      <p:sp>
        <p:nvSpPr>
          <p:cNvPr id="15" name="Rectángulo 14"/>
          <p:cNvSpPr/>
          <p:nvPr/>
        </p:nvSpPr>
        <p:spPr>
          <a:xfrm>
            <a:off x="8876264" y="1311215"/>
            <a:ext cx="293298" cy="554678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rPr>
              <a:t>EFECTIVIDAD</a:t>
            </a:r>
          </a:p>
          <a:p>
            <a:pPr algn="ctr"/>
            <a:r>
              <a:rPr lang="es-ES" sz="1200" b="1" dirty="0" smtClean="0">
                <a:solidFill>
                  <a:schemeClr val="tx1"/>
                </a:solidFill>
              </a:rPr>
              <a:t> VACUNACION </a:t>
            </a:r>
            <a:endParaRPr lang="es-ES" sz="1200" b="1" dirty="0">
              <a:solidFill>
                <a:schemeClr val="tx1"/>
              </a:solidFill>
            </a:endParaRPr>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88811"/>
            <a:ext cx="3502325" cy="3502325"/>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7433" y="1440611"/>
            <a:ext cx="5417389" cy="5417389"/>
          </a:xfrm>
          <a:prstGeom prst="rect">
            <a:avLst/>
          </a:prstGeom>
        </p:spPr>
      </p:pic>
      <p:sp>
        <p:nvSpPr>
          <p:cNvPr id="10" name="Rectángulo 9"/>
          <p:cNvSpPr/>
          <p:nvPr/>
        </p:nvSpPr>
        <p:spPr>
          <a:xfrm>
            <a:off x="60385" y="6448246"/>
            <a:ext cx="3010619" cy="38818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ANALISIS ANTES-DESPUES</a:t>
            </a:r>
            <a:endParaRPr lang="es-ES" b="1" dirty="0"/>
          </a:p>
        </p:txBody>
      </p:sp>
    </p:spTree>
    <p:extLst>
      <p:ext uri="{BB962C8B-B14F-4D97-AF65-F5344CB8AC3E}">
        <p14:creationId xmlns:p14="http://schemas.microsoft.com/office/powerpoint/2010/main" val="33959083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9369D749-EEA6-3249-A13B-2BF580959682}"/>
              </a:ext>
            </a:extLst>
          </p:cNvPr>
          <p:cNvPicPr>
            <a:picLocks noChangeAspect="1"/>
          </p:cNvPicPr>
          <p:nvPr/>
        </p:nvPicPr>
        <p:blipFill>
          <a:blip r:embed="rId2"/>
          <a:stretch>
            <a:fillRect/>
          </a:stretch>
        </p:blipFill>
        <p:spPr>
          <a:xfrm>
            <a:off x="0" y="0"/>
            <a:ext cx="9144000" cy="1617497"/>
          </a:xfrm>
          <a:prstGeom prst="rect">
            <a:avLst/>
          </a:prstGeom>
        </p:spPr>
      </p:pic>
      <p:sp>
        <p:nvSpPr>
          <p:cNvPr id="2" name="Rectángulo 1"/>
          <p:cNvSpPr/>
          <p:nvPr/>
        </p:nvSpPr>
        <p:spPr>
          <a:xfrm>
            <a:off x="520811" y="3441940"/>
            <a:ext cx="730019" cy="232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p:cNvSpPr/>
          <p:nvPr/>
        </p:nvSpPr>
        <p:spPr>
          <a:xfrm>
            <a:off x="3907766" y="3674853"/>
            <a:ext cx="1500996" cy="30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p:cNvPicPr>
            <a:picLocks noChangeAspect="1"/>
          </p:cNvPicPr>
          <p:nvPr/>
        </p:nvPicPr>
        <p:blipFill>
          <a:blip r:embed="rId3"/>
          <a:stretch>
            <a:fillRect/>
          </a:stretch>
        </p:blipFill>
        <p:spPr>
          <a:xfrm>
            <a:off x="356113" y="3439974"/>
            <a:ext cx="7139336" cy="667320"/>
          </a:xfrm>
          <a:prstGeom prst="rect">
            <a:avLst/>
          </a:prstGeom>
        </p:spPr>
      </p:pic>
      <p:sp>
        <p:nvSpPr>
          <p:cNvPr id="15" name="Rectángulo 14"/>
          <p:cNvSpPr/>
          <p:nvPr/>
        </p:nvSpPr>
        <p:spPr>
          <a:xfrm>
            <a:off x="8876264" y="1311215"/>
            <a:ext cx="293298" cy="554678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rPr>
              <a:t>EFECTIVIDAD</a:t>
            </a:r>
          </a:p>
          <a:p>
            <a:pPr algn="ctr"/>
            <a:r>
              <a:rPr lang="es-ES" sz="1200" b="1" dirty="0" smtClean="0">
                <a:solidFill>
                  <a:schemeClr val="tx1"/>
                </a:solidFill>
              </a:rPr>
              <a:t> VACUNACION </a:t>
            </a:r>
            <a:endParaRPr lang="es-ES" sz="1200" b="1" dirty="0">
              <a:solidFill>
                <a:schemeClr val="tx1"/>
              </a:solidFill>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11" y="2086372"/>
            <a:ext cx="4148544" cy="4148544"/>
          </a:xfrm>
          <a:prstGeom prst="rect">
            <a:avLst/>
          </a:prstGeom>
        </p:spPr>
      </p:pic>
      <p:sp>
        <p:nvSpPr>
          <p:cNvPr id="11" name="Rectángulo 10"/>
          <p:cNvSpPr/>
          <p:nvPr/>
        </p:nvSpPr>
        <p:spPr>
          <a:xfrm>
            <a:off x="5615796" y="1648582"/>
            <a:ext cx="3010619" cy="38818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ANALISIS ANTES-DESPUES</a:t>
            </a:r>
            <a:endParaRPr lang="es-ES" b="1" dirty="0"/>
          </a:p>
        </p:txBody>
      </p:sp>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1482" y="2067855"/>
            <a:ext cx="4459857" cy="4459857"/>
          </a:xfrm>
          <a:prstGeom prst="rect">
            <a:avLst/>
          </a:prstGeom>
        </p:spPr>
      </p:pic>
    </p:spTree>
    <p:extLst>
      <p:ext uri="{BB962C8B-B14F-4D97-AF65-F5344CB8AC3E}">
        <p14:creationId xmlns:p14="http://schemas.microsoft.com/office/powerpoint/2010/main" val="37009619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9369D749-EEA6-3249-A13B-2BF580959682}"/>
              </a:ext>
            </a:extLst>
          </p:cNvPr>
          <p:cNvPicPr>
            <a:picLocks noChangeAspect="1"/>
          </p:cNvPicPr>
          <p:nvPr/>
        </p:nvPicPr>
        <p:blipFill>
          <a:blip r:embed="rId2"/>
          <a:stretch>
            <a:fillRect/>
          </a:stretch>
        </p:blipFill>
        <p:spPr>
          <a:xfrm>
            <a:off x="0" y="0"/>
            <a:ext cx="9144000" cy="1617497"/>
          </a:xfrm>
          <a:prstGeom prst="rect">
            <a:avLst/>
          </a:prstGeom>
        </p:spPr>
      </p:pic>
      <p:sp>
        <p:nvSpPr>
          <p:cNvPr id="2" name="Rectángulo 1"/>
          <p:cNvSpPr/>
          <p:nvPr/>
        </p:nvSpPr>
        <p:spPr>
          <a:xfrm>
            <a:off x="520811" y="3441940"/>
            <a:ext cx="730019" cy="232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p:cNvSpPr/>
          <p:nvPr/>
        </p:nvSpPr>
        <p:spPr>
          <a:xfrm>
            <a:off x="3907766" y="3674853"/>
            <a:ext cx="1500996" cy="30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p:cNvPicPr>
            <a:picLocks noChangeAspect="1"/>
          </p:cNvPicPr>
          <p:nvPr/>
        </p:nvPicPr>
        <p:blipFill>
          <a:blip r:embed="rId3"/>
          <a:stretch>
            <a:fillRect/>
          </a:stretch>
        </p:blipFill>
        <p:spPr>
          <a:xfrm>
            <a:off x="326214" y="3122909"/>
            <a:ext cx="7139336" cy="667320"/>
          </a:xfrm>
          <a:prstGeom prst="rect">
            <a:avLst/>
          </a:prstGeom>
        </p:spPr>
      </p:pic>
      <p:sp>
        <p:nvSpPr>
          <p:cNvPr id="15" name="Rectángulo 14"/>
          <p:cNvSpPr/>
          <p:nvPr/>
        </p:nvSpPr>
        <p:spPr>
          <a:xfrm>
            <a:off x="8876264" y="1311215"/>
            <a:ext cx="293298" cy="554678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rPr>
              <a:t>EFECTIVIDAD</a:t>
            </a:r>
          </a:p>
          <a:p>
            <a:pPr algn="ctr"/>
            <a:r>
              <a:rPr lang="es-ES" sz="1200" b="1" dirty="0" smtClean="0">
                <a:solidFill>
                  <a:schemeClr val="tx1"/>
                </a:solidFill>
              </a:rPr>
              <a:t> VACUNACION </a:t>
            </a:r>
            <a:endParaRPr lang="es-ES" sz="1200" b="1" dirty="0">
              <a:solidFill>
                <a:schemeClr val="tx1"/>
              </a:solidFill>
            </a:endParaRPr>
          </a:p>
        </p:txBody>
      </p:sp>
      <p:sp>
        <p:nvSpPr>
          <p:cNvPr id="5" name="Rectángulo 4"/>
          <p:cNvSpPr/>
          <p:nvPr/>
        </p:nvSpPr>
        <p:spPr>
          <a:xfrm>
            <a:off x="1048108" y="3120944"/>
            <a:ext cx="1647645" cy="1873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 PCR POSITIVA</a:t>
            </a:r>
          </a:p>
          <a:p>
            <a:pPr algn="ctr"/>
            <a:r>
              <a:rPr lang="es-ES" dirty="0" smtClean="0"/>
              <a:t>A CUADRO CLINICO</a:t>
            </a:r>
          </a:p>
          <a:p>
            <a:pPr algn="ctr"/>
            <a:r>
              <a:rPr lang="es-ES" dirty="0" smtClean="0"/>
              <a:t>A MORTALIDAD</a:t>
            </a:r>
            <a:endParaRPr lang="es-ES" dirty="0"/>
          </a:p>
        </p:txBody>
      </p:sp>
      <p:sp>
        <p:nvSpPr>
          <p:cNvPr id="6" name="Rectángulo 5"/>
          <p:cNvSpPr/>
          <p:nvPr/>
        </p:nvSpPr>
        <p:spPr>
          <a:xfrm>
            <a:off x="2734268" y="3120944"/>
            <a:ext cx="1802921" cy="1871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95% (92-97)</a:t>
            </a:r>
          </a:p>
          <a:p>
            <a:pPr algn="ctr"/>
            <a:r>
              <a:rPr lang="es-ES" b="1" dirty="0" smtClean="0"/>
              <a:t>98% (96-99)</a:t>
            </a:r>
          </a:p>
          <a:p>
            <a:pPr algn="ctr"/>
            <a:r>
              <a:rPr lang="es-ES" b="1" dirty="0" smtClean="0"/>
              <a:t>99,4% (</a:t>
            </a:r>
            <a:r>
              <a:rPr lang="es-ES" b="1" dirty="0" smtClean="0"/>
              <a:t>98,7-99,9)</a:t>
            </a:r>
            <a:endParaRPr lang="es-ES" b="1" dirty="0"/>
          </a:p>
        </p:txBody>
      </p:sp>
      <p:sp>
        <p:nvSpPr>
          <p:cNvPr id="8" name="Rectángulo 7"/>
          <p:cNvSpPr/>
          <p:nvPr/>
        </p:nvSpPr>
        <p:spPr>
          <a:xfrm>
            <a:off x="1061048" y="2233396"/>
            <a:ext cx="3114136" cy="62110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EFECTIVIDAD A 2 MESES </a:t>
            </a:r>
            <a:endParaRPr lang="es-ES" b="1" dirty="0"/>
          </a:p>
        </p:txBody>
      </p:sp>
      <p:sp>
        <p:nvSpPr>
          <p:cNvPr id="10" name="Rectángulo 9"/>
          <p:cNvSpPr/>
          <p:nvPr/>
        </p:nvSpPr>
        <p:spPr>
          <a:xfrm>
            <a:off x="2868575" y="3390180"/>
            <a:ext cx="1475117" cy="138885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p:cNvSpPr/>
          <p:nvPr/>
        </p:nvSpPr>
        <p:spPr>
          <a:xfrm>
            <a:off x="4968644" y="3114896"/>
            <a:ext cx="1647645" cy="1873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 PCR POSITIVA</a:t>
            </a:r>
          </a:p>
          <a:p>
            <a:pPr algn="ctr"/>
            <a:r>
              <a:rPr lang="es-ES" dirty="0" smtClean="0"/>
              <a:t>A CUADRO </a:t>
            </a:r>
            <a:r>
              <a:rPr lang="es-ES" dirty="0" smtClean="0"/>
              <a:t>CLINICO</a:t>
            </a:r>
          </a:p>
          <a:p>
            <a:pPr algn="ctr"/>
            <a:r>
              <a:rPr lang="es-ES" dirty="0" smtClean="0"/>
              <a:t>A HOSPITALIZACION</a:t>
            </a:r>
            <a:endParaRPr lang="es-ES" dirty="0" smtClean="0"/>
          </a:p>
          <a:p>
            <a:pPr algn="ctr"/>
            <a:r>
              <a:rPr lang="es-ES" dirty="0" smtClean="0"/>
              <a:t>A MORTALIDAD</a:t>
            </a:r>
            <a:endParaRPr lang="es-ES" dirty="0"/>
          </a:p>
        </p:txBody>
      </p:sp>
      <p:sp>
        <p:nvSpPr>
          <p:cNvPr id="13" name="Rectángulo 12"/>
          <p:cNvSpPr/>
          <p:nvPr/>
        </p:nvSpPr>
        <p:spPr>
          <a:xfrm>
            <a:off x="6664692" y="3114896"/>
            <a:ext cx="1802921" cy="1871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92,3% (91-93)</a:t>
            </a:r>
          </a:p>
          <a:p>
            <a:pPr algn="ctr"/>
            <a:r>
              <a:rPr lang="es-ES" b="1" dirty="0" smtClean="0"/>
              <a:t>94,1% (</a:t>
            </a:r>
            <a:r>
              <a:rPr lang="es-ES" b="1" dirty="0" smtClean="0"/>
              <a:t>93-95)</a:t>
            </a:r>
          </a:p>
          <a:p>
            <a:pPr algn="ctr"/>
            <a:r>
              <a:rPr lang="es-ES" b="1" dirty="0" smtClean="0"/>
              <a:t>96,4%  (95,4-97,2)</a:t>
            </a:r>
            <a:endParaRPr lang="es-ES" b="1" dirty="0" smtClean="0"/>
          </a:p>
          <a:p>
            <a:pPr algn="ctr"/>
            <a:r>
              <a:rPr lang="es-ES" b="1" dirty="0" smtClean="0"/>
              <a:t>97,3% (95,7-98,2)</a:t>
            </a:r>
          </a:p>
        </p:txBody>
      </p:sp>
      <p:sp>
        <p:nvSpPr>
          <p:cNvPr id="14" name="Rectángulo 13"/>
          <p:cNvSpPr/>
          <p:nvPr/>
        </p:nvSpPr>
        <p:spPr>
          <a:xfrm>
            <a:off x="5006570" y="2233396"/>
            <a:ext cx="3114136" cy="62110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EFECTIVIDAD A 8 MESES </a:t>
            </a:r>
            <a:endParaRPr lang="es-ES" b="1" dirty="0"/>
          </a:p>
        </p:txBody>
      </p:sp>
      <p:sp>
        <p:nvSpPr>
          <p:cNvPr id="16" name="Rectángulo 15"/>
          <p:cNvSpPr/>
          <p:nvPr/>
        </p:nvSpPr>
        <p:spPr>
          <a:xfrm>
            <a:off x="6809970" y="3318363"/>
            <a:ext cx="1475117" cy="138885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p:cNvSpPr/>
          <p:nvPr/>
        </p:nvSpPr>
        <p:spPr>
          <a:xfrm>
            <a:off x="6728604" y="2233396"/>
            <a:ext cx="766845" cy="62110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a:off x="2839289" y="2215583"/>
            <a:ext cx="766845" cy="62110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a:off x="3717985" y="1716657"/>
            <a:ext cx="3010619" cy="38818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ANALISIS DE COHORTE</a:t>
            </a:r>
            <a:endParaRPr lang="es-ES" b="1" dirty="0">
              <a:solidFill>
                <a:schemeClr val="tx1"/>
              </a:solidFill>
            </a:endParaRPr>
          </a:p>
        </p:txBody>
      </p:sp>
      <p:sp>
        <p:nvSpPr>
          <p:cNvPr id="19" name="Rectángulo 18"/>
          <p:cNvSpPr/>
          <p:nvPr/>
        </p:nvSpPr>
        <p:spPr>
          <a:xfrm>
            <a:off x="1713399" y="5075788"/>
            <a:ext cx="2182483" cy="40544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Seguimiento </a:t>
            </a:r>
            <a:r>
              <a:rPr lang="es-ES" dirty="0" err="1" smtClean="0">
                <a:solidFill>
                  <a:schemeClr val="tx1"/>
                </a:solidFill>
              </a:rPr>
              <a:t>max</a:t>
            </a:r>
            <a:r>
              <a:rPr lang="es-ES" dirty="0" smtClean="0">
                <a:solidFill>
                  <a:schemeClr val="tx1"/>
                </a:solidFill>
              </a:rPr>
              <a:t>: 63 </a:t>
            </a:r>
            <a:r>
              <a:rPr lang="es-ES" dirty="0" err="1" smtClean="0">
                <a:solidFill>
                  <a:schemeClr val="tx1"/>
                </a:solidFill>
              </a:rPr>
              <a:t>dias</a:t>
            </a:r>
            <a:endParaRPr lang="es-ES" dirty="0">
              <a:solidFill>
                <a:schemeClr val="tx1"/>
              </a:solidFill>
            </a:endParaRPr>
          </a:p>
        </p:txBody>
      </p:sp>
      <p:sp>
        <p:nvSpPr>
          <p:cNvPr id="20" name="Rectángulo 19"/>
          <p:cNvSpPr/>
          <p:nvPr/>
        </p:nvSpPr>
        <p:spPr>
          <a:xfrm>
            <a:off x="5718728" y="5075788"/>
            <a:ext cx="2182483" cy="40544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Seguimiento </a:t>
            </a:r>
            <a:r>
              <a:rPr lang="es-ES" dirty="0" err="1" smtClean="0">
                <a:solidFill>
                  <a:schemeClr val="tx1"/>
                </a:solidFill>
              </a:rPr>
              <a:t>max</a:t>
            </a:r>
            <a:r>
              <a:rPr lang="es-ES" dirty="0" smtClean="0">
                <a:solidFill>
                  <a:schemeClr val="tx1"/>
                </a:solidFill>
              </a:rPr>
              <a:t>: 245 </a:t>
            </a:r>
            <a:r>
              <a:rPr lang="es-ES" dirty="0" err="1" smtClean="0">
                <a:solidFill>
                  <a:schemeClr val="tx1"/>
                </a:solidFill>
              </a:rPr>
              <a:t>dias</a:t>
            </a:r>
            <a:endParaRPr lang="es-ES" dirty="0">
              <a:solidFill>
                <a:schemeClr val="tx1"/>
              </a:solidFill>
            </a:endParaRPr>
          </a:p>
        </p:txBody>
      </p:sp>
      <p:sp>
        <p:nvSpPr>
          <p:cNvPr id="7" name="Rectángulo 6"/>
          <p:cNvSpPr/>
          <p:nvPr/>
        </p:nvSpPr>
        <p:spPr>
          <a:xfrm>
            <a:off x="4968644" y="5650302"/>
            <a:ext cx="3614639" cy="113868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i="1" dirty="0" smtClean="0">
                <a:solidFill>
                  <a:schemeClr val="tx1"/>
                </a:solidFill>
              </a:rPr>
              <a:t>Ejemplo: FALLECIERON:</a:t>
            </a:r>
          </a:p>
          <a:p>
            <a:pPr algn="ctr"/>
            <a:r>
              <a:rPr lang="es-ES" i="1" dirty="0" smtClean="0">
                <a:solidFill>
                  <a:schemeClr val="tx1"/>
                </a:solidFill>
              </a:rPr>
              <a:t>0,1% de vacunados </a:t>
            </a:r>
          </a:p>
          <a:p>
            <a:pPr algn="ctr"/>
            <a:r>
              <a:rPr lang="es-ES" i="1" dirty="0" smtClean="0">
                <a:solidFill>
                  <a:schemeClr val="tx1"/>
                </a:solidFill>
              </a:rPr>
              <a:t>4,5% de los no vacunados</a:t>
            </a:r>
          </a:p>
          <a:p>
            <a:pPr algn="ctr"/>
            <a:r>
              <a:rPr lang="es-ES" i="1" dirty="0" smtClean="0">
                <a:solidFill>
                  <a:schemeClr val="tx1"/>
                </a:solidFill>
              </a:rPr>
              <a:t>Inversa de RR: 40</a:t>
            </a:r>
            <a:endParaRPr lang="es-ES" i="1" dirty="0">
              <a:solidFill>
                <a:schemeClr val="tx1"/>
              </a:solidFill>
            </a:endParaRPr>
          </a:p>
        </p:txBody>
      </p:sp>
      <p:sp>
        <p:nvSpPr>
          <p:cNvPr id="24" name="Rectángulo redondeado 23"/>
          <p:cNvSpPr/>
          <p:nvPr/>
        </p:nvSpPr>
        <p:spPr>
          <a:xfrm>
            <a:off x="198114" y="5650302"/>
            <a:ext cx="2536154" cy="99203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err="1" smtClean="0"/>
              <a:t>s</a:t>
            </a:r>
            <a:r>
              <a:rPr lang="es-ES" sz="1000" b="1" dirty="0" err="1">
                <a:solidFill>
                  <a:schemeClr val="tx1"/>
                </a:solidFill>
              </a:rPr>
              <a:t>Vacunación</a:t>
            </a:r>
            <a:r>
              <a:rPr lang="es-ES" sz="1000" b="1" dirty="0">
                <a:solidFill>
                  <a:schemeClr val="tx1"/>
                </a:solidFill>
              </a:rPr>
              <a:t> Grupo </a:t>
            </a:r>
            <a:r>
              <a:rPr lang="es-ES" sz="1000" b="1" dirty="0" smtClean="0">
                <a:solidFill>
                  <a:schemeClr val="tx1"/>
                </a:solidFill>
              </a:rPr>
              <a:t>1 de ENV:</a:t>
            </a:r>
            <a:endParaRPr lang="es-ES" sz="1000" b="1" dirty="0">
              <a:solidFill>
                <a:schemeClr val="tx1"/>
              </a:solidFill>
            </a:endParaRPr>
          </a:p>
          <a:p>
            <a:pPr algn="ctr"/>
            <a:r>
              <a:rPr lang="es-ES" sz="1000" dirty="0">
                <a:solidFill>
                  <a:schemeClr val="tx1"/>
                </a:solidFill>
              </a:rPr>
              <a:t>Residentes y personal sanitario y </a:t>
            </a:r>
            <a:r>
              <a:rPr lang="es-ES" sz="1000" dirty="0" err="1">
                <a:solidFill>
                  <a:schemeClr val="tx1"/>
                </a:solidFill>
              </a:rPr>
              <a:t>sociosanitario</a:t>
            </a:r>
            <a:r>
              <a:rPr lang="es-ES" sz="1000" dirty="0">
                <a:solidFill>
                  <a:schemeClr val="tx1"/>
                </a:solidFill>
              </a:rPr>
              <a:t> que trabaja en Centros de mayores y de atención a grandes dependientes</a:t>
            </a:r>
          </a:p>
          <a:p>
            <a:pPr algn="ctr"/>
            <a:endParaRPr lang="es-ES" dirty="0"/>
          </a:p>
        </p:txBody>
      </p:sp>
    </p:spTree>
    <p:extLst>
      <p:ext uri="{BB962C8B-B14F-4D97-AF65-F5344CB8AC3E}">
        <p14:creationId xmlns:p14="http://schemas.microsoft.com/office/powerpoint/2010/main" val="1989000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9369D749-EEA6-3249-A13B-2BF580959682}"/>
              </a:ext>
            </a:extLst>
          </p:cNvPr>
          <p:cNvPicPr>
            <a:picLocks noChangeAspect="1"/>
          </p:cNvPicPr>
          <p:nvPr/>
        </p:nvPicPr>
        <p:blipFill>
          <a:blip r:embed="rId2"/>
          <a:stretch>
            <a:fillRect/>
          </a:stretch>
        </p:blipFill>
        <p:spPr>
          <a:xfrm>
            <a:off x="0" y="0"/>
            <a:ext cx="9144000" cy="1617497"/>
          </a:xfrm>
          <a:prstGeom prst="rect">
            <a:avLst/>
          </a:prstGeom>
        </p:spPr>
      </p:pic>
      <p:sp>
        <p:nvSpPr>
          <p:cNvPr id="2" name="Rectángulo 1"/>
          <p:cNvSpPr/>
          <p:nvPr/>
        </p:nvSpPr>
        <p:spPr>
          <a:xfrm>
            <a:off x="520811" y="3441940"/>
            <a:ext cx="730019" cy="232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p:cNvSpPr/>
          <p:nvPr/>
        </p:nvSpPr>
        <p:spPr>
          <a:xfrm>
            <a:off x="3907766" y="3674853"/>
            <a:ext cx="1500996" cy="30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p:cNvPicPr>
            <a:picLocks noChangeAspect="1"/>
          </p:cNvPicPr>
          <p:nvPr/>
        </p:nvPicPr>
        <p:blipFill>
          <a:blip r:embed="rId3"/>
          <a:stretch>
            <a:fillRect/>
          </a:stretch>
        </p:blipFill>
        <p:spPr>
          <a:xfrm>
            <a:off x="326214" y="3122909"/>
            <a:ext cx="7139336" cy="667320"/>
          </a:xfrm>
          <a:prstGeom prst="rect">
            <a:avLst/>
          </a:prstGeom>
        </p:spPr>
      </p:pic>
      <p:sp>
        <p:nvSpPr>
          <p:cNvPr id="15" name="Rectángulo 14"/>
          <p:cNvSpPr/>
          <p:nvPr/>
        </p:nvSpPr>
        <p:spPr>
          <a:xfrm>
            <a:off x="8876264" y="1311215"/>
            <a:ext cx="293298" cy="554678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rPr>
              <a:t>EFECTIVIDAD</a:t>
            </a:r>
          </a:p>
          <a:p>
            <a:pPr algn="ctr"/>
            <a:r>
              <a:rPr lang="es-ES" sz="1200" b="1" dirty="0" smtClean="0">
                <a:solidFill>
                  <a:schemeClr val="tx1"/>
                </a:solidFill>
              </a:rPr>
              <a:t> VACUNACION </a:t>
            </a:r>
            <a:endParaRPr lang="es-ES" sz="1200" b="1" dirty="0">
              <a:solidFill>
                <a:schemeClr val="tx1"/>
              </a:solidFill>
            </a:endParaRPr>
          </a:p>
        </p:txBody>
      </p:sp>
      <p:sp>
        <p:nvSpPr>
          <p:cNvPr id="5" name="Rectángulo 4"/>
          <p:cNvSpPr/>
          <p:nvPr/>
        </p:nvSpPr>
        <p:spPr>
          <a:xfrm>
            <a:off x="1048108" y="3120944"/>
            <a:ext cx="1647645" cy="1873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 PCR POSITIVA</a:t>
            </a:r>
          </a:p>
          <a:p>
            <a:pPr algn="ctr"/>
            <a:r>
              <a:rPr lang="es-ES" dirty="0" smtClean="0"/>
              <a:t>A HOSPITALIZACION</a:t>
            </a:r>
          </a:p>
          <a:p>
            <a:pPr algn="ctr"/>
            <a:r>
              <a:rPr lang="es-ES" dirty="0" smtClean="0"/>
              <a:t>A </a:t>
            </a:r>
            <a:r>
              <a:rPr lang="es-ES" dirty="0" smtClean="0"/>
              <a:t>MORTALIDAD</a:t>
            </a:r>
            <a:endParaRPr lang="es-ES" dirty="0"/>
          </a:p>
        </p:txBody>
      </p:sp>
      <p:sp>
        <p:nvSpPr>
          <p:cNvPr id="6" name="Rectángulo 5"/>
          <p:cNvSpPr/>
          <p:nvPr/>
        </p:nvSpPr>
        <p:spPr>
          <a:xfrm>
            <a:off x="2734268" y="3120944"/>
            <a:ext cx="1802921" cy="1871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96,8% (96,3-97,2)</a:t>
            </a:r>
          </a:p>
          <a:p>
            <a:pPr algn="ctr"/>
            <a:r>
              <a:rPr lang="es-ES" b="1" dirty="0" smtClean="0"/>
              <a:t>98,0% (97,5-98,4)</a:t>
            </a:r>
          </a:p>
          <a:p>
            <a:pPr algn="ctr"/>
            <a:r>
              <a:rPr lang="es-ES" b="1" dirty="0" smtClean="0"/>
              <a:t>98,9</a:t>
            </a:r>
            <a:r>
              <a:rPr lang="es-ES" b="1" dirty="0" smtClean="0"/>
              <a:t>% (98,3-99,3)</a:t>
            </a:r>
            <a:endParaRPr lang="es-ES" b="1" dirty="0"/>
          </a:p>
        </p:txBody>
      </p:sp>
      <p:sp>
        <p:nvSpPr>
          <p:cNvPr id="8" name="Rectángulo 7"/>
          <p:cNvSpPr/>
          <p:nvPr/>
        </p:nvSpPr>
        <p:spPr>
          <a:xfrm>
            <a:off x="1061048" y="2233396"/>
            <a:ext cx="3114136" cy="62110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EFECTIVIDAD A 8 MESES </a:t>
            </a:r>
            <a:endParaRPr lang="es-ES" b="1" dirty="0"/>
          </a:p>
        </p:txBody>
      </p:sp>
      <p:sp>
        <p:nvSpPr>
          <p:cNvPr id="10" name="Rectángulo 9"/>
          <p:cNvSpPr/>
          <p:nvPr/>
        </p:nvSpPr>
        <p:spPr>
          <a:xfrm>
            <a:off x="2868575" y="3390180"/>
            <a:ext cx="1475117" cy="138885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p:cNvSpPr/>
          <p:nvPr/>
        </p:nvSpPr>
        <p:spPr>
          <a:xfrm>
            <a:off x="4968644" y="3114896"/>
            <a:ext cx="1647645" cy="1873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 PCR POSITIVA</a:t>
            </a:r>
          </a:p>
          <a:p>
            <a:pPr algn="ctr"/>
            <a:r>
              <a:rPr lang="es-ES" dirty="0" smtClean="0"/>
              <a:t>A HOSPITALIZACION</a:t>
            </a:r>
          </a:p>
          <a:p>
            <a:pPr algn="ctr"/>
            <a:r>
              <a:rPr lang="es-ES" dirty="0" smtClean="0"/>
              <a:t>A </a:t>
            </a:r>
            <a:r>
              <a:rPr lang="es-ES" dirty="0" smtClean="0"/>
              <a:t>MORTALIDAD</a:t>
            </a:r>
            <a:endParaRPr lang="es-ES" dirty="0"/>
          </a:p>
        </p:txBody>
      </p:sp>
      <p:sp>
        <p:nvSpPr>
          <p:cNvPr id="13" name="Rectángulo 12"/>
          <p:cNvSpPr/>
          <p:nvPr/>
        </p:nvSpPr>
        <p:spPr>
          <a:xfrm>
            <a:off x="6664692" y="3114896"/>
            <a:ext cx="1802921" cy="1871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89,2% (86,6-91,4</a:t>
            </a:r>
            <a:r>
              <a:rPr lang="es-ES" b="1" dirty="0" smtClean="0"/>
              <a:t>)</a:t>
            </a:r>
            <a:endParaRPr lang="es-ES" b="1" dirty="0" smtClean="0"/>
          </a:p>
          <a:p>
            <a:pPr algn="ctr"/>
            <a:r>
              <a:rPr lang="es-ES" b="1" dirty="0" smtClean="0"/>
              <a:t>95,9% (80,0-99,1)</a:t>
            </a:r>
          </a:p>
          <a:p>
            <a:pPr algn="ctr"/>
            <a:r>
              <a:rPr lang="es-ES" b="1" dirty="0" smtClean="0"/>
              <a:t>-</a:t>
            </a:r>
            <a:endParaRPr lang="es-ES" b="1" dirty="0" smtClean="0"/>
          </a:p>
        </p:txBody>
      </p:sp>
      <p:sp>
        <p:nvSpPr>
          <p:cNvPr id="14" name="Rectángulo 13"/>
          <p:cNvSpPr/>
          <p:nvPr/>
        </p:nvSpPr>
        <p:spPr>
          <a:xfrm>
            <a:off x="5006570" y="2233396"/>
            <a:ext cx="3114136" cy="62110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EFECTIVIDAD A 8 MESES </a:t>
            </a:r>
            <a:endParaRPr lang="es-ES" b="1" dirty="0"/>
          </a:p>
        </p:txBody>
      </p:sp>
      <p:sp>
        <p:nvSpPr>
          <p:cNvPr id="16" name="Rectángulo 15"/>
          <p:cNvSpPr/>
          <p:nvPr/>
        </p:nvSpPr>
        <p:spPr>
          <a:xfrm>
            <a:off x="6809970" y="3318363"/>
            <a:ext cx="1475117" cy="138885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p:cNvSpPr/>
          <p:nvPr/>
        </p:nvSpPr>
        <p:spPr>
          <a:xfrm>
            <a:off x="6728604" y="2233396"/>
            <a:ext cx="766845" cy="62110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a:off x="2839289" y="2215583"/>
            <a:ext cx="766845" cy="62110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a:off x="608830" y="1685693"/>
            <a:ext cx="3010619" cy="38818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ANALISIS DE COHORTE</a:t>
            </a:r>
            <a:endParaRPr lang="es-ES" b="1" dirty="0">
              <a:solidFill>
                <a:schemeClr val="tx1"/>
              </a:solidFill>
            </a:endParaRPr>
          </a:p>
        </p:txBody>
      </p:sp>
      <p:sp>
        <p:nvSpPr>
          <p:cNvPr id="19" name="Rectángulo 18"/>
          <p:cNvSpPr/>
          <p:nvPr/>
        </p:nvSpPr>
        <p:spPr>
          <a:xfrm>
            <a:off x="1713399" y="5075788"/>
            <a:ext cx="2182483" cy="40544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Seguimiento </a:t>
            </a:r>
            <a:r>
              <a:rPr lang="es-ES" dirty="0" err="1" smtClean="0">
                <a:solidFill>
                  <a:schemeClr val="tx1"/>
                </a:solidFill>
              </a:rPr>
              <a:t>max</a:t>
            </a:r>
            <a:r>
              <a:rPr lang="es-ES" dirty="0" smtClean="0">
                <a:solidFill>
                  <a:schemeClr val="tx1"/>
                </a:solidFill>
              </a:rPr>
              <a:t>: 245 </a:t>
            </a:r>
            <a:r>
              <a:rPr lang="es-ES" dirty="0" err="1" smtClean="0">
                <a:solidFill>
                  <a:schemeClr val="tx1"/>
                </a:solidFill>
              </a:rPr>
              <a:t>dias</a:t>
            </a:r>
            <a:endParaRPr lang="es-ES" dirty="0">
              <a:solidFill>
                <a:schemeClr val="tx1"/>
              </a:solidFill>
            </a:endParaRPr>
          </a:p>
        </p:txBody>
      </p:sp>
      <p:sp>
        <p:nvSpPr>
          <p:cNvPr id="20" name="Rectángulo 19"/>
          <p:cNvSpPr/>
          <p:nvPr/>
        </p:nvSpPr>
        <p:spPr>
          <a:xfrm>
            <a:off x="5718728" y="5075788"/>
            <a:ext cx="2182483" cy="40544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Seguimiento </a:t>
            </a:r>
            <a:r>
              <a:rPr lang="es-ES" dirty="0" err="1" smtClean="0">
                <a:solidFill>
                  <a:schemeClr val="tx1"/>
                </a:solidFill>
              </a:rPr>
              <a:t>max</a:t>
            </a:r>
            <a:r>
              <a:rPr lang="es-ES" dirty="0" smtClean="0">
                <a:solidFill>
                  <a:schemeClr val="tx1"/>
                </a:solidFill>
              </a:rPr>
              <a:t>: 245 </a:t>
            </a:r>
            <a:r>
              <a:rPr lang="es-ES" dirty="0" err="1" smtClean="0">
                <a:solidFill>
                  <a:schemeClr val="tx1"/>
                </a:solidFill>
              </a:rPr>
              <a:t>dias</a:t>
            </a:r>
            <a:endParaRPr lang="es-ES" dirty="0">
              <a:solidFill>
                <a:schemeClr val="tx1"/>
              </a:solidFill>
            </a:endParaRPr>
          </a:p>
        </p:txBody>
      </p:sp>
      <p:sp>
        <p:nvSpPr>
          <p:cNvPr id="7" name="Elipse 6"/>
          <p:cNvSpPr/>
          <p:nvPr/>
        </p:nvSpPr>
        <p:spPr>
          <a:xfrm>
            <a:off x="1871930" y="5745192"/>
            <a:ext cx="2161209" cy="931653"/>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RESIDENTES</a:t>
            </a:r>
            <a:endParaRPr lang="es-ES" b="1" dirty="0"/>
          </a:p>
        </p:txBody>
      </p:sp>
      <p:sp>
        <p:nvSpPr>
          <p:cNvPr id="21" name="Elipse 20"/>
          <p:cNvSpPr/>
          <p:nvPr/>
        </p:nvSpPr>
        <p:spPr>
          <a:xfrm>
            <a:off x="5796364" y="5728161"/>
            <a:ext cx="2324342" cy="9316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TRABAJADORES/AS</a:t>
            </a:r>
            <a:endParaRPr lang="es-ES" b="1" dirty="0"/>
          </a:p>
        </p:txBody>
      </p:sp>
      <p:sp>
        <p:nvSpPr>
          <p:cNvPr id="22" name="Rectángulo 21"/>
          <p:cNvSpPr/>
          <p:nvPr/>
        </p:nvSpPr>
        <p:spPr>
          <a:xfrm>
            <a:off x="4968644" y="6492240"/>
            <a:ext cx="3614639" cy="29674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i="1" dirty="0" smtClean="0">
                <a:solidFill>
                  <a:schemeClr val="tx1"/>
                </a:solidFill>
              </a:rPr>
              <a:t>No hubo fallecidos entre personas trabajadoras</a:t>
            </a:r>
            <a:endParaRPr lang="es-ES" i="1" dirty="0">
              <a:solidFill>
                <a:schemeClr val="tx1"/>
              </a:solidFill>
            </a:endParaRPr>
          </a:p>
        </p:txBody>
      </p:sp>
      <p:sp>
        <p:nvSpPr>
          <p:cNvPr id="23" name="Rectángulo 22"/>
          <p:cNvSpPr/>
          <p:nvPr/>
        </p:nvSpPr>
        <p:spPr>
          <a:xfrm>
            <a:off x="4594502" y="1685692"/>
            <a:ext cx="3701277" cy="4403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ESTRATIFICACION POR ROL EN LA RESIDENCIA</a:t>
            </a:r>
            <a:endParaRPr lang="es-ES" b="1" dirty="0">
              <a:solidFill>
                <a:schemeClr val="tx1"/>
              </a:solidFill>
            </a:endParaRPr>
          </a:p>
        </p:txBody>
      </p:sp>
    </p:spTree>
    <p:extLst>
      <p:ext uri="{BB962C8B-B14F-4D97-AF65-F5344CB8AC3E}">
        <p14:creationId xmlns:p14="http://schemas.microsoft.com/office/powerpoint/2010/main" val="307990275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10C34BA0C432C14BA23133EFE184AD1E" ma:contentTypeVersion="2" ma:contentTypeDescription="Crear nuevo documento." ma:contentTypeScope="" ma:versionID="18dbd43ea0684e3d2d271f58deb95f18">
  <xsd:schema xmlns:xsd="http://www.w3.org/2001/XMLSchema" xmlns:xs="http://www.w3.org/2001/XMLSchema" xmlns:p="http://schemas.microsoft.com/office/2006/metadata/properties" xmlns:ns2="5ebea0c8-376f-49dd-9b9a-7d51690c8ba1" targetNamespace="http://schemas.microsoft.com/office/2006/metadata/properties" ma:root="true" ma:fieldsID="fe6ad157c58b1c0082662298ba1d1330" ns2:_="">
    <xsd:import namespace="5ebea0c8-376f-49dd-9b9a-7d51690c8ba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bea0c8-376f-49dd-9b9a-7d51690c8b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077BB6-A73F-4279-BB40-8CFC3525ECAA}">
  <ds:schemaRefs>
    <ds:schemaRef ds:uri="5ebea0c8-376f-49dd-9b9a-7d51690c8ba1"/>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753E8C37-6223-4537-9AA1-F1D548A03F79}">
  <ds:schemaRefs>
    <ds:schemaRef ds:uri="http://schemas.microsoft.com/sharepoint/v3/contenttype/forms"/>
  </ds:schemaRefs>
</ds:datastoreItem>
</file>

<file path=customXml/itemProps3.xml><?xml version="1.0" encoding="utf-8"?>
<ds:datastoreItem xmlns:ds="http://schemas.openxmlformats.org/officeDocument/2006/customXml" ds:itemID="{9C354B51-40F9-4B2E-A632-F1D228A21C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bea0c8-376f-49dd-9b9a-7d51690c8b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10384</TotalTime>
  <Words>715</Words>
  <Application>Microsoft Office PowerPoint</Application>
  <PresentationFormat>Presentación en pantalla (4:3)</PresentationFormat>
  <Paragraphs>111</Paragraphs>
  <Slides>12</Slides>
  <Notes>0</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12</vt:i4>
      </vt:variant>
    </vt:vector>
  </HeadingPairs>
  <TitlesOfParts>
    <vt:vector size="17" baseType="lpstr">
      <vt:lpstr>Arial</vt:lpstr>
      <vt:lpstr>Calibri</vt:lpstr>
      <vt:lpstr>Calibri Light</vt:lpstr>
      <vt:lpstr>Copperplate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David Fité</dc:creator>
  <cp:lastModifiedBy>Cuenta Microsoft</cp:lastModifiedBy>
  <cp:revision>105</cp:revision>
  <cp:lastPrinted>2021-09-06T07:37:56Z</cp:lastPrinted>
  <dcterms:created xsi:type="dcterms:W3CDTF">2016-06-07T21:47:49Z</dcterms:created>
  <dcterms:modified xsi:type="dcterms:W3CDTF">2021-09-07T12:15:59Z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0x01010010C34BA0C432C14BA23133EFE184AD1E</vt:lpwstr>
  </property>
</Properties>
</file>